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handoutMasterIdLst>
    <p:handoutMasterId r:id="rId4"/>
  </p:handoutMasterIdLst>
  <p:sldIdLst>
    <p:sldId id="262" r:id="rId2"/>
  </p:sldIdLst>
  <p:sldSz cx="15338425" cy="10907713"/>
  <p:notesSz cx="9866313" cy="6735763"/>
  <p:defaultTextStyle>
    <a:defPPr>
      <a:defRPr lang="ja-JP"/>
    </a:defPPr>
    <a:lvl1pPr marL="0" algn="l" defTabSz="1431399" rtl="0" eaLnBrk="1" latinLnBrk="0" hangingPunct="1">
      <a:defRPr kumimoji="1" sz="2800" kern="1200">
        <a:solidFill>
          <a:schemeClr val="tx1"/>
        </a:solidFill>
        <a:latin typeface="+mn-lt"/>
        <a:ea typeface="+mn-ea"/>
        <a:cs typeface="+mn-cs"/>
      </a:defRPr>
    </a:lvl1pPr>
    <a:lvl2pPr marL="715700" algn="l" defTabSz="1431399" rtl="0" eaLnBrk="1" latinLnBrk="0" hangingPunct="1">
      <a:defRPr kumimoji="1" sz="2800" kern="1200">
        <a:solidFill>
          <a:schemeClr val="tx1"/>
        </a:solidFill>
        <a:latin typeface="+mn-lt"/>
        <a:ea typeface="+mn-ea"/>
        <a:cs typeface="+mn-cs"/>
      </a:defRPr>
    </a:lvl2pPr>
    <a:lvl3pPr marL="1431399" algn="l" defTabSz="1431399" rtl="0" eaLnBrk="1" latinLnBrk="0" hangingPunct="1">
      <a:defRPr kumimoji="1" sz="2800" kern="1200">
        <a:solidFill>
          <a:schemeClr val="tx1"/>
        </a:solidFill>
        <a:latin typeface="+mn-lt"/>
        <a:ea typeface="+mn-ea"/>
        <a:cs typeface="+mn-cs"/>
      </a:defRPr>
    </a:lvl3pPr>
    <a:lvl4pPr marL="2147099" algn="l" defTabSz="1431399" rtl="0" eaLnBrk="1" latinLnBrk="0" hangingPunct="1">
      <a:defRPr kumimoji="1" sz="2800" kern="1200">
        <a:solidFill>
          <a:schemeClr val="tx1"/>
        </a:solidFill>
        <a:latin typeface="+mn-lt"/>
        <a:ea typeface="+mn-ea"/>
        <a:cs typeface="+mn-cs"/>
      </a:defRPr>
    </a:lvl4pPr>
    <a:lvl5pPr marL="2862800" algn="l" defTabSz="1431399" rtl="0" eaLnBrk="1" latinLnBrk="0" hangingPunct="1">
      <a:defRPr kumimoji="1" sz="2800" kern="1200">
        <a:solidFill>
          <a:schemeClr val="tx1"/>
        </a:solidFill>
        <a:latin typeface="+mn-lt"/>
        <a:ea typeface="+mn-ea"/>
        <a:cs typeface="+mn-cs"/>
      </a:defRPr>
    </a:lvl5pPr>
    <a:lvl6pPr marL="3578499" algn="l" defTabSz="1431399" rtl="0" eaLnBrk="1" latinLnBrk="0" hangingPunct="1">
      <a:defRPr kumimoji="1" sz="2800" kern="1200">
        <a:solidFill>
          <a:schemeClr val="tx1"/>
        </a:solidFill>
        <a:latin typeface="+mn-lt"/>
        <a:ea typeface="+mn-ea"/>
        <a:cs typeface="+mn-cs"/>
      </a:defRPr>
    </a:lvl6pPr>
    <a:lvl7pPr marL="4294199" algn="l" defTabSz="1431399" rtl="0" eaLnBrk="1" latinLnBrk="0" hangingPunct="1">
      <a:defRPr kumimoji="1" sz="2800" kern="1200">
        <a:solidFill>
          <a:schemeClr val="tx1"/>
        </a:solidFill>
        <a:latin typeface="+mn-lt"/>
        <a:ea typeface="+mn-ea"/>
        <a:cs typeface="+mn-cs"/>
      </a:defRPr>
    </a:lvl7pPr>
    <a:lvl8pPr marL="5009899" algn="l" defTabSz="1431399" rtl="0" eaLnBrk="1" latinLnBrk="0" hangingPunct="1">
      <a:defRPr kumimoji="1" sz="2800" kern="1200">
        <a:solidFill>
          <a:schemeClr val="tx1"/>
        </a:solidFill>
        <a:latin typeface="+mn-lt"/>
        <a:ea typeface="+mn-ea"/>
        <a:cs typeface="+mn-cs"/>
      </a:defRPr>
    </a:lvl8pPr>
    <a:lvl9pPr marL="5725598" algn="l" defTabSz="1431399" rtl="0" eaLnBrk="1" latinLnBrk="0" hangingPunct="1">
      <a:defRPr kumimoji="1"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p15:clr>
            <a:srgbClr val="A4A3A4"/>
          </p15:clr>
        </p15:guide>
        <p15:guide id="2" pos="4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FFC000"/>
    <a:srgbClr val="F0F4FA"/>
    <a:srgbClr val="005899"/>
    <a:srgbClr val="E8EEF8"/>
    <a:srgbClr val="203864"/>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63" autoAdjust="0"/>
    <p:restoredTop sz="94660" autoAdjust="0"/>
  </p:normalViewPr>
  <p:slideViewPr>
    <p:cSldViewPr snapToGrid="0">
      <p:cViewPr varScale="1">
        <p:scale>
          <a:sx n="54" d="100"/>
          <a:sy n="54" d="100"/>
        </p:scale>
        <p:origin x="1680" y="72"/>
      </p:cViewPr>
      <p:guideLst>
        <p:guide orient="horz" pos="3436"/>
        <p:guide pos="483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3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275293" cy="337810"/>
          </a:xfrm>
          <a:prstGeom prst="rect">
            <a:avLst/>
          </a:prstGeom>
        </p:spPr>
        <p:txBody>
          <a:bodyPr vert="horz" lIns="62420" tIns="31207" rIns="62420" bIns="31207"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5588843" y="0"/>
            <a:ext cx="4275293" cy="337810"/>
          </a:xfrm>
          <a:prstGeom prst="rect">
            <a:avLst/>
          </a:prstGeom>
        </p:spPr>
        <p:txBody>
          <a:bodyPr vert="horz" lIns="62420" tIns="31207" rIns="62420" bIns="31207" rtlCol="0"/>
          <a:lstStyle>
            <a:lvl1pPr algn="r">
              <a:defRPr sz="800"/>
            </a:lvl1pPr>
          </a:lstStyle>
          <a:p>
            <a:fld id="{FAC4F117-C7ED-442B-9766-D1CBCD36CA08}" type="datetimeFigureOut">
              <a:rPr kumimoji="1" lang="ja-JP" altLang="en-US" smtClean="0"/>
              <a:pPr/>
              <a:t>2017/4/18</a:t>
            </a:fld>
            <a:endParaRPr kumimoji="1" lang="ja-JP" altLang="en-US"/>
          </a:p>
        </p:txBody>
      </p:sp>
      <p:sp>
        <p:nvSpPr>
          <p:cNvPr id="4" name="フッター プレースホルダー 3"/>
          <p:cNvSpPr>
            <a:spLocks noGrp="1"/>
          </p:cNvSpPr>
          <p:nvPr>
            <p:ph type="ftr" sz="quarter" idx="2"/>
          </p:nvPr>
        </p:nvSpPr>
        <p:spPr>
          <a:xfrm>
            <a:off x="3" y="6397956"/>
            <a:ext cx="4275293" cy="337810"/>
          </a:xfrm>
          <a:prstGeom prst="rect">
            <a:avLst/>
          </a:prstGeom>
        </p:spPr>
        <p:txBody>
          <a:bodyPr vert="horz" lIns="62420" tIns="31207" rIns="62420" bIns="31207"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5588843" y="6397956"/>
            <a:ext cx="4275293" cy="337810"/>
          </a:xfrm>
          <a:prstGeom prst="rect">
            <a:avLst/>
          </a:prstGeom>
        </p:spPr>
        <p:txBody>
          <a:bodyPr vert="horz" lIns="62420" tIns="31207" rIns="62420" bIns="31207" rtlCol="0" anchor="b"/>
          <a:lstStyle>
            <a:lvl1pPr algn="r">
              <a:defRPr sz="800"/>
            </a:lvl1pPr>
          </a:lstStyle>
          <a:p>
            <a:fld id="{28F58EFF-7CDE-4728-9F4E-66E55F8D78B6}" type="slidenum">
              <a:rPr kumimoji="1" lang="ja-JP" altLang="en-US" smtClean="0"/>
              <a:pPr/>
              <a:t>‹#›</a:t>
            </a:fld>
            <a:endParaRPr kumimoji="1" lang="ja-JP" altLang="en-US"/>
          </a:p>
        </p:txBody>
      </p:sp>
    </p:spTree>
    <p:extLst>
      <p:ext uri="{BB962C8B-B14F-4D97-AF65-F5344CB8AC3E}">
        <p14:creationId xmlns:p14="http://schemas.microsoft.com/office/powerpoint/2010/main" val="404725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5402" cy="337958"/>
          </a:xfrm>
          <a:prstGeom prst="rect">
            <a:avLst/>
          </a:prstGeom>
        </p:spPr>
        <p:txBody>
          <a:bodyPr vert="horz" lIns="90746" tIns="45374" rIns="90746" bIns="45374"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0" y="1"/>
            <a:ext cx="4275402" cy="337958"/>
          </a:xfrm>
          <a:prstGeom prst="rect">
            <a:avLst/>
          </a:prstGeom>
        </p:spPr>
        <p:txBody>
          <a:bodyPr vert="horz" lIns="90746" tIns="45374" rIns="90746" bIns="45374" rtlCol="0"/>
          <a:lstStyle>
            <a:lvl1pPr algn="r">
              <a:defRPr sz="1200"/>
            </a:lvl1pPr>
          </a:lstStyle>
          <a:p>
            <a:fld id="{70F99883-74AE-4A2C-81B7-5B86A08198C0}" type="datetimeFigureOut">
              <a:rPr kumimoji="1" lang="ja-JP" altLang="en-US" smtClean="0"/>
              <a:pPr/>
              <a:t>2017/4/18</a:t>
            </a:fld>
            <a:endParaRPr kumimoji="1" lang="ja-JP" altLang="en-US"/>
          </a:p>
        </p:txBody>
      </p:sp>
      <p:sp>
        <p:nvSpPr>
          <p:cNvPr id="4" name="スライド イメージ プレースホルダー 3"/>
          <p:cNvSpPr>
            <a:spLocks noGrp="1" noRot="1" noChangeAspect="1"/>
          </p:cNvSpPr>
          <p:nvPr>
            <p:ph type="sldImg" idx="2"/>
          </p:nvPr>
        </p:nvSpPr>
        <p:spPr>
          <a:xfrm>
            <a:off x="3335338" y="842963"/>
            <a:ext cx="3195637" cy="2273300"/>
          </a:xfrm>
          <a:prstGeom prst="rect">
            <a:avLst/>
          </a:prstGeom>
          <a:noFill/>
          <a:ln w="12700">
            <a:solidFill>
              <a:prstClr val="black"/>
            </a:solidFill>
          </a:ln>
        </p:spPr>
        <p:txBody>
          <a:bodyPr vert="horz" lIns="90746" tIns="45374" rIns="90746" bIns="45374" rtlCol="0" anchor="ctr"/>
          <a:lstStyle/>
          <a:p>
            <a:endParaRPr lang="ja-JP" altLang="en-US"/>
          </a:p>
        </p:txBody>
      </p:sp>
      <p:sp>
        <p:nvSpPr>
          <p:cNvPr id="5" name="ノート プレースホルダー 4"/>
          <p:cNvSpPr>
            <a:spLocks noGrp="1"/>
          </p:cNvSpPr>
          <p:nvPr>
            <p:ph type="body" sz="quarter" idx="3"/>
          </p:nvPr>
        </p:nvSpPr>
        <p:spPr>
          <a:xfrm>
            <a:off x="986632" y="3241591"/>
            <a:ext cx="7893050" cy="2652206"/>
          </a:xfrm>
          <a:prstGeom prst="rect">
            <a:avLst/>
          </a:prstGeom>
        </p:spPr>
        <p:txBody>
          <a:bodyPr vert="horz" lIns="90746" tIns="45374" rIns="90746" bIns="4537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397811"/>
            <a:ext cx="4275402" cy="337957"/>
          </a:xfrm>
          <a:prstGeom prst="rect">
            <a:avLst/>
          </a:prstGeom>
        </p:spPr>
        <p:txBody>
          <a:bodyPr vert="horz" lIns="90746" tIns="45374" rIns="90746" bIns="453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0" y="6397811"/>
            <a:ext cx="4275402" cy="337957"/>
          </a:xfrm>
          <a:prstGeom prst="rect">
            <a:avLst/>
          </a:prstGeom>
        </p:spPr>
        <p:txBody>
          <a:bodyPr vert="horz" lIns="90746" tIns="45374" rIns="90746" bIns="45374"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431399" rtl="0" eaLnBrk="1" latinLnBrk="0" hangingPunct="1">
      <a:defRPr kumimoji="1" sz="1900" kern="1200">
        <a:solidFill>
          <a:schemeClr val="tx1"/>
        </a:solidFill>
        <a:latin typeface="+mn-lt"/>
        <a:ea typeface="+mn-ea"/>
        <a:cs typeface="+mn-cs"/>
      </a:defRPr>
    </a:lvl1pPr>
    <a:lvl2pPr marL="715700" algn="l" defTabSz="1431399" rtl="0" eaLnBrk="1" latinLnBrk="0" hangingPunct="1">
      <a:defRPr kumimoji="1" sz="1900" kern="1200">
        <a:solidFill>
          <a:schemeClr val="tx1"/>
        </a:solidFill>
        <a:latin typeface="+mn-lt"/>
        <a:ea typeface="+mn-ea"/>
        <a:cs typeface="+mn-cs"/>
      </a:defRPr>
    </a:lvl2pPr>
    <a:lvl3pPr marL="1431399" algn="l" defTabSz="1431399" rtl="0" eaLnBrk="1" latinLnBrk="0" hangingPunct="1">
      <a:defRPr kumimoji="1" sz="1900" kern="1200">
        <a:solidFill>
          <a:schemeClr val="tx1"/>
        </a:solidFill>
        <a:latin typeface="+mn-lt"/>
        <a:ea typeface="+mn-ea"/>
        <a:cs typeface="+mn-cs"/>
      </a:defRPr>
    </a:lvl3pPr>
    <a:lvl4pPr marL="2147099" algn="l" defTabSz="1431399" rtl="0" eaLnBrk="1" latinLnBrk="0" hangingPunct="1">
      <a:defRPr kumimoji="1" sz="1900" kern="1200">
        <a:solidFill>
          <a:schemeClr val="tx1"/>
        </a:solidFill>
        <a:latin typeface="+mn-lt"/>
        <a:ea typeface="+mn-ea"/>
        <a:cs typeface="+mn-cs"/>
      </a:defRPr>
    </a:lvl4pPr>
    <a:lvl5pPr marL="2862800" algn="l" defTabSz="1431399" rtl="0" eaLnBrk="1" latinLnBrk="0" hangingPunct="1">
      <a:defRPr kumimoji="1" sz="1900" kern="1200">
        <a:solidFill>
          <a:schemeClr val="tx1"/>
        </a:solidFill>
        <a:latin typeface="+mn-lt"/>
        <a:ea typeface="+mn-ea"/>
        <a:cs typeface="+mn-cs"/>
      </a:defRPr>
    </a:lvl5pPr>
    <a:lvl6pPr marL="3578499" algn="l" defTabSz="1431399" rtl="0" eaLnBrk="1" latinLnBrk="0" hangingPunct="1">
      <a:defRPr kumimoji="1" sz="1900" kern="1200">
        <a:solidFill>
          <a:schemeClr val="tx1"/>
        </a:solidFill>
        <a:latin typeface="+mn-lt"/>
        <a:ea typeface="+mn-ea"/>
        <a:cs typeface="+mn-cs"/>
      </a:defRPr>
    </a:lvl6pPr>
    <a:lvl7pPr marL="4294199" algn="l" defTabSz="1431399" rtl="0" eaLnBrk="1" latinLnBrk="0" hangingPunct="1">
      <a:defRPr kumimoji="1" sz="1900" kern="1200">
        <a:solidFill>
          <a:schemeClr val="tx1"/>
        </a:solidFill>
        <a:latin typeface="+mn-lt"/>
        <a:ea typeface="+mn-ea"/>
        <a:cs typeface="+mn-cs"/>
      </a:defRPr>
    </a:lvl7pPr>
    <a:lvl8pPr marL="5009899" algn="l" defTabSz="1431399" rtl="0" eaLnBrk="1" latinLnBrk="0" hangingPunct="1">
      <a:defRPr kumimoji="1" sz="1900" kern="1200">
        <a:solidFill>
          <a:schemeClr val="tx1"/>
        </a:solidFill>
        <a:latin typeface="+mn-lt"/>
        <a:ea typeface="+mn-ea"/>
        <a:cs typeface="+mn-cs"/>
      </a:defRPr>
    </a:lvl8pPr>
    <a:lvl9pPr marL="5725598" algn="l" defTabSz="1431399" rtl="0" eaLnBrk="1" latinLnBrk="0" hangingPunct="1">
      <a:defRPr kumimoji="1"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052" y="2504210"/>
            <a:ext cx="9293911" cy="5327200"/>
          </a:xfrm>
        </p:spPr>
        <p:txBody>
          <a:bodyPr anchor="b"/>
          <a:lstStyle>
            <a:lvl1pPr algn="ct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66753" y="8036848"/>
            <a:ext cx="8200509" cy="3694327"/>
          </a:xfrm>
        </p:spPr>
        <p:txBody>
          <a:bodyPr/>
          <a:lstStyle>
            <a:lvl1pPr marL="0" indent="0" algn="ctr">
              <a:buNone/>
              <a:defRPr sz="2900"/>
            </a:lvl1pPr>
            <a:lvl2pPr marL="546087" indent="0" algn="ctr">
              <a:buNone/>
              <a:defRPr sz="2400"/>
            </a:lvl2pPr>
            <a:lvl3pPr marL="1092174" indent="0" algn="ctr">
              <a:buNone/>
              <a:defRPr sz="2200"/>
            </a:lvl3pPr>
            <a:lvl4pPr marL="1638261" indent="0" algn="ctr">
              <a:buNone/>
              <a:defRPr sz="1900"/>
            </a:lvl4pPr>
            <a:lvl5pPr marL="2184349" indent="0" algn="ctr">
              <a:buNone/>
              <a:defRPr sz="1900"/>
            </a:lvl5pPr>
            <a:lvl6pPr marL="2730436" indent="0" algn="ctr">
              <a:buNone/>
              <a:defRPr sz="1900"/>
            </a:lvl6pPr>
            <a:lvl7pPr marL="3276523" indent="0" algn="ctr">
              <a:buNone/>
              <a:defRPr sz="1900"/>
            </a:lvl7pPr>
            <a:lvl8pPr marL="3822610" indent="0" algn="ctr">
              <a:buNone/>
              <a:defRPr sz="1900"/>
            </a:lvl8pPr>
            <a:lvl9pPr marL="4368697" indent="0" algn="ctr">
              <a:buNone/>
              <a:defRPr sz="19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476944D0-87A0-497F-8D82-0A602BB46AA7}"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C34310-321B-4699-8E59-705115CD81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42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1220D0E-9BA4-499B-AB9C-2B5F681B1DA9}"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F736D9-ED9D-41E8-9D26-EE539FE0E2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6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4653" y="814666"/>
            <a:ext cx="2357646" cy="1296734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51714" y="814666"/>
            <a:ext cx="6936264" cy="1296734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1B3399C-7826-42EC-B32A-877AEBE57488}"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FB6A2-CCFB-4F6D-A8C5-05F008DB8F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42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8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0F95670-C0B8-4EE0-A296-99B0FD9A557C}"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FC2D9-DDB6-48FC-9CAD-E9EB89C531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6021" y="3814762"/>
            <a:ext cx="9430585" cy="6365011"/>
          </a:xfrm>
        </p:spPr>
        <p:txBody>
          <a:bodyPr anchor="b"/>
          <a:lstStyle>
            <a:lvl1pPr>
              <a:defRPr sz="7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6021" y="10239988"/>
            <a:ext cx="9430585" cy="3347208"/>
          </a:xfrm>
        </p:spPr>
        <p:txBody>
          <a:bodyPr/>
          <a:lstStyle>
            <a:lvl1pPr marL="0" indent="0">
              <a:buNone/>
              <a:defRPr sz="2900">
                <a:solidFill>
                  <a:schemeClr val="tx1"/>
                </a:solidFill>
              </a:defRPr>
            </a:lvl1pPr>
            <a:lvl2pPr marL="546087" indent="0">
              <a:buNone/>
              <a:defRPr sz="2400">
                <a:solidFill>
                  <a:schemeClr val="tx1">
                    <a:tint val="75000"/>
                  </a:schemeClr>
                </a:solidFill>
              </a:defRPr>
            </a:lvl2pPr>
            <a:lvl3pPr marL="1092174" indent="0">
              <a:buNone/>
              <a:defRPr sz="2200">
                <a:solidFill>
                  <a:schemeClr val="tx1">
                    <a:tint val="75000"/>
                  </a:schemeClr>
                </a:solidFill>
              </a:defRPr>
            </a:lvl3pPr>
            <a:lvl4pPr marL="1638261" indent="0">
              <a:buNone/>
              <a:defRPr sz="1900">
                <a:solidFill>
                  <a:schemeClr val="tx1">
                    <a:tint val="75000"/>
                  </a:schemeClr>
                </a:solidFill>
              </a:defRPr>
            </a:lvl4pPr>
            <a:lvl5pPr marL="2184349" indent="0">
              <a:buNone/>
              <a:defRPr sz="1900">
                <a:solidFill>
                  <a:schemeClr val="tx1">
                    <a:tint val="75000"/>
                  </a:schemeClr>
                </a:solidFill>
              </a:defRPr>
            </a:lvl5pPr>
            <a:lvl6pPr marL="2730436" indent="0">
              <a:buNone/>
              <a:defRPr sz="1900">
                <a:solidFill>
                  <a:schemeClr val="tx1">
                    <a:tint val="75000"/>
                  </a:schemeClr>
                </a:solidFill>
              </a:defRPr>
            </a:lvl6pPr>
            <a:lvl7pPr marL="3276523" indent="0">
              <a:buNone/>
              <a:defRPr sz="1900">
                <a:solidFill>
                  <a:schemeClr val="tx1">
                    <a:tint val="75000"/>
                  </a:schemeClr>
                </a:solidFill>
              </a:defRPr>
            </a:lvl7pPr>
            <a:lvl8pPr marL="3822610" indent="0">
              <a:buNone/>
              <a:defRPr sz="1900">
                <a:solidFill>
                  <a:schemeClr val="tx1">
                    <a:tint val="75000"/>
                  </a:schemeClr>
                </a:solidFill>
              </a:defRPr>
            </a:lvl8pPr>
            <a:lvl9pPr marL="4368697" indent="0">
              <a:buNone/>
              <a:defRPr sz="19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22F480BF-FFFF-4D30-8183-64BA5E8C6D39}"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046183-1241-4C2B-A874-B25815DF29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004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51714" y="4073324"/>
            <a:ext cx="4646955" cy="970868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35345" y="4073324"/>
            <a:ext cx="4646955" cy="970868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EFC0247F-022E-45F6-9E1F-E61D9C49292C}"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E78A12-515F-46D2-A79F-6B40B8ADC3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34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3139" y="814668"/>
            <a:ext cx="9430585" cy="29575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53138" y="3751001"/>
            <a:ext cx="4625599" cy="1838308"/>
          </a:xfrm>
        </p:spPr>
        <p:txBody>
          <a:bodyPr anchor="b"/>
          <a:lstStyle>
            <a:lvl1pPr marL="0" indent="0">
              <a:buNone/>
              <a:defRPr sz="2900" b="1"/>
            </a:lvl1pPr>
            <a:lvl2pPr marL="546087" indent="0">
              <a:buNone/>
              <a:defRPr sz="2400" b="1"/>
            </a:lvl2pPr>
            <a:lvl3pPr marL="1092174" indent="0">
              <a:buNone/>
              <a:defRPr sz="2200" b="1"/>
            </a:lvl3pPr>
            <a:lvl4pPr marL="1638261" indent="0">
              <a:buNone/>
              <a:defRPr sz="1900" b="1"/>
            </a:lvl4pPr>
            <a:lvl5pPr marL="2184349" indent="0">
              <a:buNone/>
              <a:defRPr sz="1900" b="1"/>
            </a:lvl5pPr>
            <a:lvl6pPr marL="2730436" indent="0">
              <a:buNone/>
              <a:defRPr sz="1900" b="1"/>
            </a:lvl6pPr>
            <a:lvl7pPr marL="3276523" indent="0">
              <a:buNone/>
              <a:defRPr sz="1900" b="1"/>
            </a:lvl7pPr>
            <a:lvl8pPr marL="3822610" indent="0">
              <a:buNone/>
              <a:defRPr sz="1900" b="1"/>
            </a:lvl8pPr>
            <a:lvl9pPr marL="4368697" indent="0">
              <a:buNone/>
              <a:defRPr sz="1900" b="1"/>
            </a:lvl9pPr>
          </a:lstStyle>
          <a:p>
            <a:pPr lvl="0"/>
            <a:r>
              <a:rPr lang="ja-JP" altLang="en-US" smtClean="0"/>
              <a:t>マスター テキストの書式設定</a:t>
            </a:r>
          </a:p>
        </p:txBody>
      </p:sp>
      <p:sp>
        <p:nvSpPr>
          <p:cNvPr id="4" name="Content Placeholder 3"/>
          <p:cNvSpPr>
            <a:spLocks noGrp="1"/>
          </p:cNvSpPr>
          <p:nvPr>
            <p:ph sz="half" idx="2"/>
          </p:nvPr>
        </p:nvSpPr>
        <p:spPr>
          <a:xfrm>
            <a:off x="753138" y="5589309"/>
            <a:ext cx="4625599" cy="82210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35344" y="3751001"/>
            <a:ext cx="4648379" cy="1838308"/>
          </a:xfrm>
        </p:spPr>
        <p:txBody>
          <a:bodyPr anchor="b"/>
          <a:lstStyle>
            <a:lvl1pPr marL="0" indent="0">
              <a:buNone/>
              <a:defRPr sz="2900" b="1"/>
            </a:lvl1pPr>
            <a:lvl2pPr marL="546087" indent="0">
              <a:buNone/>
              <a:defRPr sz="2400" b="1"/>
            </a:lvl2pPr>
            <a:lvl3pPr marL="1092174" indent="0">
              <a:buNone/>
              <a:defRPr sz="2200" b="1"/>
            </a:lvl3pPr>
            <a:lvl4pPr marL="1638261" indent="0">
              <a:buNone/>
              <a:defRPr sz="1900" b="1"/>
            </a:lvl4pPr>
            <a:lvl5pPr marL="2184349" indent="0">
              <a:buNone/>
              <a:defRPr sz="1900" b="1"/>
            </a:lvl5pPr>
            <a:lvl6pPr marL="2730436" indent="0">
              <a:buNone/>
              <a:defRPr sz="1900" b="1"/>
            </a:lvl6pPr>
            <a:lvl7pPr marL="3276523" indent="0">
              <a:buNone/>
              <a:defRPr sz="1900" b="1"/>
            </a:lvl7pPr>
            <a:lvl8pPr marL="3822610" indent="0">
              <a:buNone/>
              <a:defRPr sz="1900" b="1"/>
            </a:lvl8pPr>
            <a:lvl9pPr marL="4368697" indent="0">
              <a:buNone/>
              <a:defRPr sz="19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35344" y="5589309"/>
            <a:ext cx="4648379" cy="822103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339B3DBE-A92F-4BA2-AFDF-1F0349A32CC3}"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1D1C0-7220-4899-A02E-5EDF3C7EE0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460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840A79D4-13AC-4331-BBE0-27DB72F8B045}"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89283E-BFB3-4B6F-90D4-5A4EE82EAB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65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DE6F91-7055-4A53-BCDD-CE5C1D77213E}"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104DA0-8EEE-4502-AF13-1D7BE3483E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860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3139" y="1020103"/>
            <a:ext cx="3526503" cy="3570357"/>
          </a:xfrm>
        </p:spPr>
        <p:txBody>
          <a:bodyPr anchor="b"/>
          <a:lstStyle>
            <a:lvl1pPr>
              <a:defRPr sz="38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48380" y="2203140"/>
            <a:ext cx="5535344" cy="10874005"/>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53139" y="4590460"/>
            <a:ext cx="3526503" cy="8504393"/>
          </a:xfrm>
        </p:spPr>
        <p:txBody>
          <a:bodyPr/>
          <a:lstStyle>
            <a:lvl1pPr marL="0" indent="0">
              <a:buNone/>
              <a:defRPr sz="1900"/>
            </a:lvl1pPr>
            <a:lvl2pPr marL="546087" indent="0">
              <a:buNone/>
              <a:defRPr sz="1700"/>
            </a:lvl2pPr>
            <a:lvl3pPr marL="1092174" indent="0">
              <a:buNone/>
              <a:defRPr sz="1400"/>
            </a:lvl3pPr>
            <a:lvl4pPr marL="1638261" indent="0">
              <a:buNone/>
              <a:defRPr sz="1200"/>
            </a:lvl4pPr>
            <a:lvl5pPr marL="2184349" indent="0">
              <a:buNone/>
              <a:defRPr sz="1200"/>
            </a:lvl5pPr>
            <a:lvl6pPr marL="2730436" indent="0">
              <a:buNone/>
              <a:defRPr sz="1200"/>
            </a:lvl6pPr>
            <a:lvl7pPr marL="3276523" indent="0">
              <a:buNone/>
              <a:defRPr sz="1200"/>
            </a:lvl7pPr>
            <a:lvl8pPr marL="3822610" indent="0">
              <a:buNone/>
              <a:defRPr sz="1200"/>
            </a:lvl8pPr>
            <a:lvl9pPr marL="4368697" indent="0">
              <a:buNone/>
              <a:defRPr sz="12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29E5C0C-0476-490C-9B11-897FB43C8583}"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23CDC6-F257-4EAC-9FB4-1BADA92634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025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3139" y="1020103"/>
            <a:ext cx="3526503" cy="3570357"/>
          </a:xfrm>
        </p:spPr>
        <p:txBody>
          <a:bodyPr anchor="b"/>
          <a:lstStyle>
            <a:lvl1pPr>
              <a:defRPr sz="38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648380" y="2203140"/>
            <a:ext cx="5535344" cy="10874005"/>
          </a:xfrm>
        </p:spPr>
        <p:txBody>
          <a:bodyPr anchor="t"/>
          <a:lstStyle>
            <a:lvl1pPr marL="0" indent="0">
              <a:buNone/>
              <a:defRPr sz="3800"/>
            </a:lvl1pPr>
            <a:lvl2pPr marL="546087" indent="0">
              <a:buNone/>
              <a:defRPr sz="3300"/>
            </a:lvl2pPr>
            <a:lvl3pPr marL="1092174" indent="0">
              <a:buNone/>
              <a:defRPr sz="2900"/>
            </a:lvl3pPr>
            <a:lvl4pPr marL="1638261" indent="0">
              <a:buNone/>
              <a:defRPr sz="2400"/>
            </a:lvl4pPr>
            <a:lvl5pPr marL="2184349" indent="0">
              <a:buNone/>
              <a:defRPr sz="2400"/>
            </a:lvl5pPr>
            <a:lvl6pPr marL="2730436" indent="0">
              <a:buNone/>
              <a:defRPr sz="2400"/>
            </a:lvl6pPr>
            <a:lvl7pPr marL="3276523" indent="0">
              <a:buNone/>
              <a:defRPr sz="2400"/>
            </a:lvl7pPr>
            <a:lvl8pPr marL="3822610" indent="0">
              <a:buNone/>
              <a:defRPr sz="2400"/>
            </a:lvl8pPr>
            <a:lvl9pPr marL="4368697" indent="0">
              <a:buNone/>
              <a:defRPr sz="24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753139" y="4590460"/>
            <a:ext cx="3526503" cy="8504393"/>
          </a:xfrm>
        </p:spPr>
        <p:txBody>
          <a:bodyPr/>
          <a:lstStyle>
            <a:lvl1pPr marL="0" indent="0">
              <a:buNone/>
              <a:defRPr sz="1900"/>
            </a:lvl1pPr>
            <a:lvl2pPr marL="546087" indent="0">
              <a:buNone/>
              <a:defRPr sz="1700"/>
            </a:lvl2pPr>
            <a:lvl3pPr marL="1092174" indent="0">
              <a:buNone/>
              <a:defRPr sz="1400"/>
            </a:lvl3pPr>
            <a:lvl4pPr marL="1638261" indent="0">
              <a:buNone/>
              <a:defRPr sz="1200"/>
            </a:lvl4pPr>
            <a:lvl5pPr marL="2184349" indent="0">
              <a:buNone/>
              <a:defRPr sz="1200"/>
            </a:lvl5pPr>
            <a:lvl6pPr marL="2730436" indent="0">
              <a:buNone/>
              <a:defRPr sz="1200"/>
            </a:lvl6pPr>
            <a:lvl7pPr marL="3276523" indent="0">
              <a:buNone/>
              <a:defRPr sz="1200"/>
            </a:lvl7pPr>
            <a:lvl8pPr marL="3822610" indent="0">
              <a:buNone/>
              <a:defRPr sz="1200"/>
            </a:lvl8pPr>
            <a:lvl9pPr marL="4368697" indent="0">
              <a:buNone/>
              <a:defRPr sz="1200"/>
            </a:lvl9pPr>
          </a:lstStyle>
          <a:p>
            <a:pPr lvl="0"/>
            <a:r>
              <a:rPr lang="ja-JP" altLang="en-US" smtClean="0"/>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999BDD56-D014-4EEA-A6EC-0DEDBBB9DCF6}"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6BE95B-ED84-4348-A7AC-B198E95CDA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530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899" y="581240"/>
            <a:ext cx="13226628" cy="2108943"/>
          </a:xfrm>
          <a:prstGeom prst="rect">
            <a:avLst/>
          </a:prstGeom>
        </p:spPr>
        <p:txBody>
          <a:bodyPr vert="horz" lIns="128446" tIns="64223" rIns="128446" bIns="64223"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55899" y="2903972"/>
            <a:ext cx="13226628" cy="6921432"/>
          </a:xfrm>
          <a:prstGeom prst="rect">
            <a:avLst/>
          </a:prstGeom>
        </p:spPr>
        <p:txBody>
          <a:bodyPr vert="horz" lIns="128446" tIns="64223" rIns="128446" bIns="64223"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55899" y="10108231"/>
            <a:ext cx="3451201" cy="581239"/>
          </a:xfrm>
          <a:prstGeom prst="rect">
            <a:avLst/>
          </a:prstGeom>
        </p:spPr>
        <p:txBody>
          <a:bodyPr vert="horz" lIns="128446" tIns="64223" rIns="128446" bIns="64223" rtlCol="0" anchor="ctr"/>
          <a:lstStyle>
            <a:lvl1pPr algn="l" defTabSz="1431399" fontAlgn="auto">
              <a:spcBef>
                <a:spcPts val="0"/>
              </a:spcBef>
              <a:spcAft>
                <a:spcPts val="0"/>
              </a:spcAft>
              <a:defRPr sz="1400" smtClean="0">
                <a:solidFill>
                  <a:schemeClr val="tx1">
                    <a:tint val="75000"/>
                  </a:schemeClr>
                </a:solidFill>
                <a:latin typeface="+mn-lt"/>
                <a:ea typeface="+mn-ea"/>
              </a:defRPr>
            </a:lvl1pPr>
          </a:lstStyle>
          <a:p>
            <a:pPr>
              <a:defRPr/>
            </a:pPr>
            <a:fld id="{D72D030D-BC4F-4300-9C1D-DEF9FB5A657B}" type="datetimeFigureOut">
              <a:rPr lang="en-US">
                <a:solidFill>
                  <a:prstClr val="black">
                    <a:tint val="75000"/>
                  </a:prstClr>
                </a:solidFill>
              </a:rPr>
              <a:pPr>
                <a:defRPr/>
              </a:pPr>
              <a:t>4/18/2017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78580" y="10108231"/>
            <a:ext cx="5181266" cy="581239"/>
          </a:xfrm>
          <a:prstGeom prst="rect">
            <a:avLst/>
          </a:prstGeom>
        </p:spPr>
        <p:txBody>
          <a:bodyPr vert="horz" lIns="128446" tIns="64223" rIns="128446" bIns="64223" rtlCol="0" anchor="ctr"/>
          <a:lstStyle>
            <a:lvl1pPr algn="ctr" defTabSz="1431399" fontAlgn="auto">
              <a:spcBef>
                <a:spcPts val="0"/>
              </a:spcBef>
              <a:spcAft>
                <a:spcPts val="0"/>
              </a:spcAft>
              <a:defRPr sz="1400" dirty="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831326" y="10108231"/>
            <a:ext cx="3451201" cy="581239"/>
          </a:xfrm>
          <a:prstGeom prst="rect">
            <a:avLst/>
          </a:prstGeom>
        </p:spPr>
        <p:txBody>
          <a:bodyPr vert="horz" lIns="128446" tIns="64223" rIns="128446" bIns="64223" rtlCol="0" anchor="ctr"/>
          <a:lstStyle>
            <a:lvl1pPr algn="r" defTabSz="1431399" fontAlgn="auto">
              <a:spcBef>
                <a:spcPts val="0"/>
              </a:spcBef>
              <a:spcAft>
                <a:spcPts val="0"/>
              </a:spcAft>
              <a:defRPr sz="1400" smtClean="0">
                <a:solidFill>
                  <a:schemeClr val="tx1">
                    <a:tint val="75000"/>
                  </a:schemeClr>
                </a:solidFill>
                <a:latin typeface="+mn-lt"/>
                <a:ea typeface="+mn-ea"/>
              </a:defRPr>
            </a:lvl1pPr>
          </a:lstStyle>
          <a:p>
            <a:pPr>
              <a:defRPr/>
            </a:pPr>
            <a:fld id="{0D2EABC4-B37D-4B48-A645-B436E776B1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4402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1090452" rtl="0" fontAlgn="base">
        <a:lnSpc>
          <a:spcPct val="90000"/>
        </a:lnSpc>
        <a:spcBef>
          <a:spcPct val="0"/>
        </a:spcBef>
        <a:spcAft>
          <a:spcPct val="0"/>
        </a:spcAft>
        <a:defRPr kumimoji="1" sz="5200" kern="1200">
          <a:solidFill>
            <a:schemeClr val="tx1"/>
          </a:solidFill>
          <a:latin typeface="+mj-lt"/>
          <a:ea typeface="+mj-ea"/>
          <a:cs typeface="+mj-cs"/>
        </a:defRPr>
      </a:lvl1pPr>
      <a:lvl2pPr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2pPr>
      <a:lvl3pPr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3pPr>
      <a:lvl4pPr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4pPr>
      <a:lvl5pPr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5pPr>
      <a:lvl6pPr marL="642229"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6pPr>
      <a:lvl7pPr marL="1284458"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7pPr>
      <a:lvl8pPr marL="1926687"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8pPr>
      <a:lvl9pPr marL="2568915" algn="l" defTabSz="1090452" rtl="0" fontAlgn="base">
        <a:lnSpc>
          <a:spcPct val="90000"/>
        </a:lnSpc>
        <a:spcBef>
          <a:spcPct val="0"/>
        </a:spcBef>
        <a:spcAft>
          <a:spcPct val="0"/>
        </a:spcAft>
        <a:defRPr kumimoji="1" sz="5200">
          <a:solidFill>
            <a:schemeClr val="tx1"/>
          </a:solidFill>
          <a:latin typeface="Calibri Light"/>
          <a:ea typeface="ＭＳ Ｐゴシック" pitchFamily="50" charset="-128"/>
        </a:defRPr>
      </a:lvl9pPr>
    </p:titleStyle>
    <p:bodyStyle>
      <a:lvl1pPr marL="272055" indent="-272055" algn="l" defTabSz="1090452" rtl="0" fontAlgn="base">
        <a:lnSpc>
          <a:spcPct val="90000"/>
        </a:lnSpc>
        <a:spcBef>
          <a:spcPts val="1194"/>
        </a:spcBef>
        <a:spcAft>
          <a:spcPct val="0"/>
        </a:spcAft>
        <a:buFont typeface="Arial" pitchFamily="34" charset="0"/>
        <a:buChar char="•"/>
        <a:defRPr kumimoji="1" sz="3200" kern="1200">
          <a:solidFill>
            <a:schemeClr val="tx1"/>
          </a:solidFill>
          <a:latin typeface="+mn-lt"/>
          <a:ea typeface="+mn-ea"/>
          <a:cs typeface="+mn-cs"/>
        </a:defRPr>
      </a:lvl1pPr>
      <a:lvl2pPr marL="818396" indent="-272055" algn="l" defTabSz="1090452" rtl="0" fontAlgn="base">
        <a:lnSpc>
          <a:spcPct val="90000"/>
        </a:lnSpc>
        <a:spcBef>
          <a:spcPts val="597"/>
        </a:spcBef>
        <a:spcAft>
          <a:spcPct val="0"/>
        </a:spcAft>
        <a:buFont typeface="Arial" pitchFamily="34" charset="0"/>
        <a:buChar char="•"/>
        <a:defRPr kumimoji="1" sz="2800" kern="1200">
          <a:solidFill>
            <a:schemeClr val="tx1"/>
          </a:solidFill>
          <a:latin typeface="+mn-lt"/>
          <a:ea typeface="+mn-ea"/>
          <a:cs typeface="+mn-cs"/>
        </a:defRPr>
      </a:lvl2pPr>
      <a:lvl3pPr marL="1364736" indent="-272055" algn="l" defTabSz="1090452" rtl="0" fontAlgn="base">
        <a:lnSpc>
          <a:spcPct val="90000"/>
        </a:lnSpc>
        <a:spcBef>
          <a:spcPts val="597"/>
        </a:spcBef>
        <a:spcAft>
          <a:spcPct val="0"/>
        </a:spcAft>
        <a:buFont typeface="Arial" pitchFamily="34" charset="0"/>
        <a:buChar char="•"/>
        <a:defRPr kumimoji="1" sz="2400" kern="1200">
          <a:solidFill>
            <a:schemeClr val="tx1"/>
          </a:solidFill>
          <a:latin typeface="+mn-lt"/>
          <a:ea typeface="+mn-ea"/>
          <a:cs typeface="+mn-cs"/>
        </a:defRPr>
      </a:lvl3pPr>
      <a:lvl4pPr marL="1911077" indent="-272055" algn="l" defTabSz="1090452" rtl="0" fontAlgn="base">
        <a:lnSpc>
          <a:spcPct val="90000"/>
        </a:lnSpc>
        <a:spcBef>
          <a:spcPts val="597"/>
        </a:spcBef>
        <a:spcAft>
          <a:spcPct val="0"/>
        </a:spcAft>
        <a:buFont typeface="Arial" pitchFamily="34" charset="0"/>
        <a:buChar char="•"/>
        <a:defRPr kumimoji="1" sz="2100" kern="1200">
          <a:solidFill>
            <a:schemeClr val="tx1"/>
          </a:solidFill>
          <a:latin typeface="+mn-lt"/>
          <a:ea typeface="+mn-ea"/>
          <a:cs typeface="+mn-cs"/>
        </a:defRPr>
      </a:lvl4pPr>
      <a:lvl5pPr marL="2455188" indent="-272055" algn="l" defTabSz="1090452" rtl="0" fontAlgn="base">
        <a:lnSpc>
          <a:spcPct val="90000"/>
        </a:lnSpc>
        <a:spcBef>
          <a:spcPts val="597"/>
        </a:spcBef>
        <a:spcAft>
          <a:spcPct val="0"/>
        </a:spcAft>
        <a:buFont typeface="Arial" pitchFamily="34" charset="0"/>
        <a:buChar char="•"/>
        <a:defRPr kumimoji="1" sz="2100" kern="1200">
          <a:solidFill>
            <a:schemeClr val="tx1"/>
          </a:solidFill>
          <a:latin typeface="+mn-lt"/>
          <a:ea typeface="+mn-ea"/>
          <a:cs typeface="+mn-cs"/>
        </a:defRPr>
      </a:lvl5pPr>
      <a:lvl6pPr marL="3003479" indent="-273044" algn="l" defTabSz="1092174"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6pPr>
      <a:lvl7pPr marL="3549567" indent="-273044" algn="l" defTabSz="1092174"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7pPr>
      <a:lvl8pPr marL="4095654" indent="-273044" algn="l" defTabSz="1092174"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8pPr>
      <a:lvl9pPr marL="4641741" indent="-273044" algn="l" defTabSz="1092174"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en-US"/>
      </a:defPPr>
      <a:lvl1pPr marL="0" algn="l" defTabSz="1092174" rtl="0" eaLnBrk="1" latinLnBrk="0" hangingPunct="1">
        <a:defRPr kumimoji="1" sz="2200" kern="1200">
          <a:solidFill>
            <a:schemeClr val="tx1"/>
          </a:solidFill>
          <a:latin typeface="+mn-lt"/>
          <a:ea typeface="+mn-ea"/>
          <a:cs typeface="+mn-cs"/>
        </a:defRPr>
      </a:lvl1pPr>
      <a:lvl2pPr marL="546087" algn="l" defTabSz="1092174" rtl="0" eaLnBrk="1" latinLnBrk="0" hangingPunct="1">
        <a:defRPr kumimoji="1" sz="2200" kern="1200">
          <a:solidFill>
            <a:schemeClr val="tx1"/>
          </a:solidFill>
          <a:latin typeface="+mn-lt"/>
          <a:ea typeface="+mn-ea"/>
          <a:cs typeface="+mn-cs"/>
        </a:defRPr>
      </a:lvl2pPr>
      <a:lvl3pPr marL="1092174" algn="l" defTabSz="1092174" rtl="0" eaLnBrk="1" latinLnBrk="0" hangingPunct="1">
        <a:defRPr kumimoji="1" sz="2200" kern="1200">
          <a:solidFill>
            <a:schemeClr val="tx1"/>
          </a:solidFill>
          <a:latin typeface="+mn-lt"/>
          <a:ea typeface="+mn-ea"/>
          <a:cs typeface="+mn-cs"/>
        </a:defRPr>
      </a:lvl3pPr>
      <a:lvl4pPr marL="1638261" algn="l" defTabSz="1092174" rtl="0" eaLnBrk="1" latinLnBrk="0" hangingPunct="1">
        <a:defRPr kumimoji="1" sz="2200" kern="1200">
          <a:solidFill>
            <a:schemeClr val="tx1"/>
          </a:solidFill>
          <a:latin typeface="+mn-lt"/>
          <a:ea typeface="+mn-ea"/>
          <a:cs typeface="+mn-cs"/>
        </a:defRPr>
      </a:lvl4pPr>
      <a:lvl5pPr marL="2184349" algn="l" defTabSz="1092174" rtl="0" eaLnBrk="1" latinLnBrk="0" hangingPunct="1">
        <a:defRPr kumimoji="1" sz="2200" kern="1200">
          <a:solidFill>
            <a:schemeClr val="tx1"/>
          </a:solidFill>
          <a:latin typeface="+mn-lt"/>
          <a:ea typeface="+mn-ea"/>
          <a:cs typeface="+mn-cs"/>
        </a:defRPr>
      </a:lvl5pPr>
      <a:lvl6pPr marL="2730436" algn="l" defTabSz="1092174" rtl="0" eaLnBrk="1" latinLnBrk="0" hangingPunct="1">
        <a:defRPr kumimoji="1" sz="2200" kern="1200">
          <a:solidFill>
            <a:schemeClr val="tx1"/>
          </a:solidFill>
          <a:latin typeface="+mn-lt"/>
          <a:ea typeface="+mn-ea"/>
          <a:cs typeface="+mn-cs"/>
        </a:defRPr>
      </a:lvl6pPr>
      <a:lvl7pPr marL="3276523" algn="l" defTabSz="1092174" rtl="0" eaLnBrk="1" latinLnBrk="0" hangingPunct="1">
        <a:defRPr kumimoji="1" sz="2200" kern="1200">
          <a:solidFill>
            <a:schemeClr val="tx1"/>
          </a:solidFill>
          <a:latin typeface="+mn-lt"/>
          <a:ea typeface="+mn-ea"/>
          <a:cs typeface="+mn-cs"/>
        </a:defRPr>
      </a:lvl7pPr>
      <a:lvl8pPr marL="3822610" algn="l" defTabSz="1092174" rtl="0" eaLnBrk="1" latinLnBrk="0" hangingPunct="1">
        <a:defRPr kumimoji="1" sz="2200" kern="1200">
          <a:solidFill>
            <a:schemeClr val="tx1"/>
          </a:solidFill>
          <a:latin typeface="+mn-lt"/>
          <a:ea typeface="+mn-ea"/>
          <a:cs typeface="+mn-cs"/>
        </a:defRPr>
      </a:lvl8pPr>
      <a:lvl9pPr marL="4368697" algn="l" defTabSz="1092174" rtl="0" eaLnBrk="1" latinLnBrk="0" hangingPunct="1">
        <a:defRPr kumimoji="1"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microsoft.com/office/2007/relationships/hdphoto" Target="../media/hdphoto2.wdp"/><Relationship Id="rId26" Type="http://schemas.openxmlformats.org/officeDocument/2006/relationships/image" Target="../media/image23.jpeg"/><Relationship Id="rId3" Type="http://schemas.openxmlformats.org/officeDocument/2006/relationships/image" Target="../media/image2.png"/><Relationship Id="rId21" Type="http://schemas.openxmlformats.org/officeDocument/2006/relationships/image" Target="../media/image18.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2.gif"/><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7.png"/><Relationship Id="rId29"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4.gif"/><Relationship Id="rId11" Type="http://schemas.openxmlformats.org/officeDocument/2006/relationships/image" Target="../media/image9.jpeg"/><Relationship Id="rId24" Type="http://schemas.openxmlformats.org/officeDocument/2006/relationships/image" Target="../media/image21.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0.jpeg"/><Relationship Id="rId28" Type="http://schemas.openxmlformats.org/officeDocument/2006/relationships/image" Target="../media/image25.jpeg"/><Relationship Id="rId10" Type="http://schemas.openxmlformats.org/officeDocument/2006/relationships/image" Target="../media/image8.jpeg"/><Relationship Id="rId19" Type="http://schemas.openxmlformats.org/officeDocument/2006/relationships/image" Target="../media/image16.jpeg"/><Relationship Id="rId4" Type="http://schemas.microsoft.com/office/2007/relationships/hdphoto" Target="../media/hdphoto1.wdp"/><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9.png"/><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5401771"/>
              </p:ext>
            </p:extLst>
          </p:nvPr>
        </p:nvGraphicFramePr>
        <p:xfrm>
          <a:off x="73682" y="3854917"/>
          <a:ext cx="7530708" cy="6855260"/>
        </p:xfrm>
        <a:graphic>
          <a:graphicData uri="http://schemas.openxmlformats.org/drawingml/2006/table">
            <a:tbl>
              <a:tblPr bandRow="1">
                <a:tableStyleId>{22838BEF-8BB2-4498-84A7-C5851F593DF1}</a:tableStyleId>
              </a:tblPr>
              <a:tblGrid>
                <a:gridCol w="2510236"/>
                <a:gridCol w="2559556"/>
                <a:gridCol w="2460916"/>
              </a:tblGrid>
              <a:tr h="1620139">
                <a:tc>
                  <a:txBody>
                    <a:bodyPr/>
                    <a:lstStyle/>
                    <a:p>
                      <a:endParaRPr kumimoji="1" lang="en-US" altLang="ja-JP" sz="1400" dirty="0" smtClean="0"/>
                    </a:p>
                    <a:p>
                      <a:r>
                        <a:rPr kumimoji="1" lang="en-US" altLang="ja-JP" sz="1400" dirty="0" smtClean="0"/>
                        <a:t>	</a:t>
                      </a:r>
                    </a:p>
                    <a:p>
                      <a:pPr marL="88900" indent="-88900">
                        <a:spcBef>
                          <a:spcPts val="1200"/>
                        </a:spcBef>
                      </a:pPr>
                      <a:r>
                        <a:rPr kumimoji="1" lang="ja-JP" altLang="en-US" sz="1200" normalizeH="0" baseline="0" dirty="0" smtClean="0"/>
                        <a:t>・販売促進用チラシの作成、配布、　　　　　　　折り込み</a:t>
                      </a:r>
                      <a:r>
                        <a:rPr kumimoji="1" lang="en-US" altLang="ja-JP" sz="1200" normalizeH="0" baseline="0" dirty="0" smtClean="0"/>
                        <a:t>	</a:t>
                      </a:r>
                    </a:p>
                    <a:p>
                      <a:pPr defTabSz="1090613">
                        <a:spcBef>
                          <a:spcPts val="0"/>
                        </a:spcBef>
                        <a:tabLst>
                          <a:tab pos="1606550" algn="l"/>
                          <a:tab pos="2252663" algn="l"/>
                        </a:tabLst>
                      </a:pPr>
                      <a:r>
                        <a:rPr kumimoji="1" lang="ja-JP" altLang="en-US" sz="1200" normalizeH="0" baseline="0" dirty="0" smtClean="0"/>
                        <a:t>・販売促進ツール（はっぴ、</a:t>
                      </a:r>
                      <a:endParaRPr kumimoji="1" lang="en-US" altLang="ja-JP" sz="1200" normalizeH="0" baseline="0" dirty="0" smtClean="0"/>
                    </a:p>
                    <a:p>
                      <a:pPr marL="88900" indent="-88900" defTabSz="1090613">
                        <a:spcBef>
                          <a:spcPts val="0"/>
                        </a:spcBef>
                        <a:tabLst>
                          <a:tab pos="1606550" algn="l"/>
                          <a:tab pos="2252663" algn="l"/>
                        </a:tabLst>
                      </a:pPr>
                      <a:r>
                        <a:rPr kumimoji="1" lang="ja-JP" altLang="en-US" sz="1200" normalizeH="0" baseline="0" dirty="0" smtClean="0"/>
                        <a:t>　のぼりなど）や</a:t>
                      </a:r>
                      <a:r>
                        <a:rPr kumimoji="1" lang="en-US" altLang="ja-JP" sz="1200" normalizeH="0" baseline="0" dirty="0" smtClean="0"/>
                        <a:t>POP</a:t>
                      </a:r>
                      <a:r>
                        <a:rPr kumimoji="1" lang="ja-JP" altLang="en-US" sz="1200" normalizeH="0" baseline="0" dirty="0" smtClean="0"/>
                        <a:t>の作成	</a:t>
                      </a:r>
                      <a:r>
                        <a:rPr kumimoji="1" lang="ja-JP" altLang="en-US" sz="1400" dirty="0" smtClean="0"/>
                        <a:t>	</a:t>
                      </a:r>
                      <a:endParaRPr kumimoji="1" lang="ja-JP" altLang="en-US" sz="1400" b="1" dirty="0">
                        <a:solidFill>
                          <a:schemeClr val="tx1"/>
                        </a:solidFill>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r>
                        <a:rPr kumimoji="1" lang="en-US" altLang="ja-JP" sz="1400" dirty="0" smtClean="0"/>
                        <a:t>	</a:t>
                      </a:r>
                    </a:p>
                    <a:p>
                      <a:pPr>
                        <a:spcBef>
                          <a:spcPts val="1200"/>
                        </a:spcBef>
                      </a:pPr>
                      <a:r>
                        <a:rPr kumimoji="1" lang="ja-JP" altLang="en-US" sz="1200" normalizeH="0" baseline="0" dirty="0" smtClean="0"/>
                        <a:t>・店舗（内装・外装）・看板・サイン、</a:t>
                      </a:r>
                      <a:endParaRPr kumimoji="1" lang="en-US" altLang="ja-JP" sz="1200" normalizeH="0" baseline="0" dirty="0" smtClean="0"/>
                    </a:p>
                    <a:p>
                      <a:pPr>
                        <a:spcBef>
                          <a:spcPts val="0"/>
                        </a:spcBef>
                      </a:pPr>
                      <a:r>
                        <a:rPr kumimoji="1" lang="ja-JP" altLang="en-US" sz="1200" normalizeH="0" baseline="0" dirty="0" smtClean="0"/>
                        <a:t>　トイレ等の改装、改修</a:t>
                      </a:r>
                      <a:endParaRPr kumimoji="1" lang="en-US" altLang="ja-JP" sz="1200" normalizeH="0" baseline="0" dirty="0" smtClean="0"/>
                    </a:p>
                    <a:p>
                      <a:pPr>
                        <a:spcBef>
                          <a:spcPts val="0"/>
                        </a:spcBef>
                      </a:pPr>
                      <a:r>
                        <a:rPr kumimoji="1" lang="ja-JP" altLang="en-US" sz="1200" normalizeH="0" baseline="0" dirty="0" smtClean="0"/>
                        <a:t>・商談スペースの設置</a:t>
                      </a:r>
                      <a:endParaRPr kumimoji="1" lang="en-US" altLang="ja-JP" sz="1200" normalizeH="0" baseline="0" dirty="0" smtClean="0"/>
                    </a:p>
                    <a:p>
                      <a:pPr>
                        <a:spcBef>
                          <a:spcPts val="0"/>
                        </a:spcBef>
                      </a:pPr>
                      <a:r>
                        <a:rPr kumimoji="1" lang="ja-JP" altLang="en-US" sz="1200" normalizeH="0" baseline="0" dirty="0" smtClean="0"/>
                        <a:t>・照明のＬＥＤ化</a:t>
                      </a:r>
                      <a:r>
                        <a:rPr kumimoji="1" lang="ja-JP" altLang="en-US" sz="1400" dirty="0" smtClean="0"/>
                        <a:t>	</a:t>
                      </a:r>
                      <a:endParaRPr kumimoji="1" lang="ja-JP" altLang="en-US" sz="1400" b="1" dirty="0">
                        <a:solidFill>
                          <a:schemeClr val="tx1"/>
                        </a:solidFill>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endParaRPr kumimoji="1" lang="en-US" altLang="ja-JP" sz="1400" dirty="0" smtClean="0"/>
                    </a:p>
                    <a:p>
                      <a:pPr>
                        <a:spcBef>
                          <a:spcPts val="1200"/>
                        </a:spcBef>
                      </a:pPr>
                      <a:r>
                        <a:rPr kumimoji="1" lang="ja-JP" altLang="en-US" sz="1200" baseline="0" dirty="0" smtClean="0"/>
                        <a:t>・パッケージや包装紙、　ロゴマーク等のデザインの作成・改良</a:t>
                      </a:r>
                      <a:r>
                        <a:rPr kumimoji="1" lang="en-US" altLang="ja-JP" sz="1200" baseline="0" dirty="0" smtClean="0"/>
                        <a:t>	</a:t>
                      </a:r>
                      <a:r>
                        <a:rPr kumimoji="1" lang="en-US" altLang="ja-JP" sz="1400" dirty="0" smtClean="0"/>
                        <a:t>	</a:t>
                      </a:r>
                      <a:endParaRPr kumimoji="1" lang="en-US" altLang="ja-JP" sz="1400" b="1" dirty="0" smtClean="0">
                        <a:solidFill>
                          <a:schemeClr val="tx1"/>
                        </a:solidFill>
                        <a:latin typeface="AR P丸ゴシック体M" panose="020F0600000000000000" pitchFamily="50" charset="-128"/>
                        <a:ea typeface="AR P丸ゴシック体M" panose="020F0600000000000000" pitchFamily="50" charset="-128"/>
                      </a:endParaRPr>
                    </a:p>
                  </a:txBody>
                  <a:tcPr/>
                </a:tc>
              </a:tr>
              <a:tr h="1809895">
                <a:tc>
                  <a:txBody>
                    <a:bodyPr/>
                    <a:lstStyle/>
                    <a:p>
                      <a:endParaRPr kumimoji="1" lang="en-US" altLang="ja-JP" sz="1400" dirty="0" smtClean="0"/>
                    </a:p>
                    <a:p>
                      <a:r>
                        <a:rPr kumimoji="1" lang="en-US" altLang="ja-JP" sz="1400" dirty="0" smtClean="0"/>
                        <a:t>		</a:t>
                      </a:r>
                    </a:p>
                    <a:p>
                      <a:pPr marL="88900" indent="-88900">
                        <a:spcBef>
                          <a:spcPts val="1200"/>
                        </a:spcBef>
                      </a:pPr>
                      <a:r>
                        <a:rPr kumimoji="1" lang="ja-JP" altLang="en-US" sz="1200" dirty="0" smtClean="0"/>
                        <a:t>・ホームページの作成、フェイスブック等のＳＮＳ作成によるＰＲ</a:t>
                      </a:r>
                      <a:r>
                        <a:rPr kumimoji="1" lang="en-US" altLang="ja-JP" sz="1200" dirty="0" smtClean="0"/>
                        <a:t>	</a:t>
                      </a:r>
                    </a:p>
                    <a:p>
                      <a:pPr>
                        <a:spcBef>
                          <a:spcPts val="0"/>
                        </a:spcBef>
                      </a:pPr>
                      <a:r>
                        <a:rPr kumimoji="1" lang="ja-JP" altLang="en-US" sz="1200" dirty="0" smtClean="0"/>
                        <a:t>・ネット販売システムの</a:t>
                      </a:r>
                      <a:endParaRPr kumimoji="1" lang="en-US" altLang="ja-JP" sz="1200" dirty="0" smtClean="0"/>
                    </a:p>
                    <a:p>
                      <a:pPr>
                        <a:spcBef>
                          <a:spcPts val="0"/>
                        </a:spcBef>
                      </a:pPr>
                      <a:r>
                        <a:rPr kumimoji="1" lang="ja-JP" altLang="en-US" sz="1200" dirty="0" smtClean="0"/>
                        <a:t>　構築</a:t>
                      </a:r>
                      <a:endParaRPr kumimoji="1" lang="ja-JP" altLang="en-US" sz="1200" b="1" dirty="0">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r>
                        <a:rPr kumimoji="1" lang="ja-JP" altLang="en-US" sz="1400" dirty="0" smtClean="0"/>
                        <a:t>		</a:t>
                      </a:r>
                      <a:endParaRPr kumimoji="1" lang="en-US" altLang="ja-JP" sz="1400" dirty="0" smtClean="0"/>
                    </a:p>
                    <a:p>
                      <a:endParaRPr kumimoji="1" lang="en-US" altLang="ja-JP" sz="1200" spc="0" dirty="0" smtClean="0"/>
                    </a:p>
                    <a:p>
                      <a:pPr marL="177800" indent="-177800">
                        <a:spcBef>
                          <a:spcPts val="0"/>
                        </a:spcBef>
                      </a:pPr>
                      <a:r>
                        <a:rPr kumimoji="1" lang="ja-JP" altLang="en-US" sz="1200" spc="0" dirty="0" smtClean="0"/>
                        <a:t>・最先端の機能や専門的な機能を持った設備や　ＰＣソフトの導入</a:t>
                      </a:r>
                      <a:r>
                        <a:rPr kumimoji="1" lang="en-US" altLang="ja-JP" sz="1200" spc="-150" dirty="0" smtClean="0"/>
                        <a:t>	</a:t>
                      </a:r>
                    </a:p>
                    <a:p>
                      <a:pPr marL="177800" indent="-177800">
                        <a:spcBef>
                          <a:spcPts val="0"/>
                        </a:spcBef>
                      </a:pPr>
                      <a:r>
                        <a:rPr kumimoji="1" lang="ja-JP" altLang="en-US" sz="1200" spc="0" dirty="0" smtClean="0"/>
                        <a:t>・クレジットカード、　電子マネー等の　決済方法へ</a:t>
                      </a:r>
                      <a:endParaRPr kumimoji="1" lang="en-US" altLang="ja-JP" sz="1200" spc="0" dirty="0" smtClean="0"/>
                    </a:p>
                    <a:p>
                      <a:pPr marL="177800" indent="-177800">
                        <a:spcBef>
                          <a:spcPts val="0"/>
                        </a:spcBef>
                      </a:pPr>
                      <a:r>
                        <a:rPr kumimoji="1" lang="ja-JP" altLang="en-US" sz="1200" spc="0" dirty="0" smtClean="0"/>
                        <a:t>　の対応</a:t>
                      </a:r>
                      <a:endParaRPr kumimoji="1" lang="ja-JP" altLang="en-US" sz="1200" b="1" spc="0" dirty="0">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r>
                        <a:rPr kumimoji="1" lang="en-US" altLang="ja-JP" sz="1400" dirty="0" smtClean="0"/>
                        <a:t>		</a:t>
                      </a:r>
                    </a:p>
                    <a:p>
                      <a:pPr>
                        <a:spcBef>
                          <a:spcPts val="1200"/>
                        </a:spcBef>
                      </a:pPr>
                      <a:r>
                        <a:rPr kumimoji="1" lang="ja-JP" altLang="en-US" sz="1400" spc="-150" dirty="0" smtClean="0"/>
                        <a:t>・</a:t>
                      </a:r>
                      <a:r>
                        <a:rPr kumimoji="1" lang="ja-JP" altLang="en-US" sz="1200" spc="0" dirty="0" smtClean="0"/>
                        <a:t>飲食業等でテイクアウト　サービスの提供開始</a:t>
                      </a:r>
                      <a:r>
                        <a:rPr kumimoji="1" lang="en-US" altLang="ja-JP" sz="1200" spc="-150" dirty="0" smtClean="0"/>
                        <a:t>	</a:t>
                      </a:r>
                    </a:p>
                    <a:p>
                      <a:pPr>
                        <a:spcBef>
                          <a:spcPts val="0"/>
                        </a:spcBef>
                      </a:pPr>
                      <a:r>
                        <a:rPr kumimoji="1" lang="ja-JP" altLang="en-US" sz="1200" spc="0" dirty="0" smtClean="0"/>
                        <a:t>・休眠地・空きスペースの</a:t>
                      </a:r>
                      <a:r>
                        <a:rPr kumimoji="1" lang="en-US" altLang="ja-JP" sz="1200" spc="0" dirty="0" smtClean="0"/>
                        <a:t/>
                      </a:r>
                      <a:br>
                        <a:rPr kumimoji="1" lang="en-US" altLang="ja-JP" sz="1200" spc="0" dirty="0" smtClean="0"/>
                      </a:br>
                      <a:r>
                        <a:rPr kumimoji="1" lang="ja-JP" altLang="en-US" sz="1200" spc="0" dirty="0" smtClean="0"/>
                        <a:t>　改装</a:t>
                      </a:r>
                      <a:endParaRPr kumimoji="1" lang="ja-JP" altLang="en-US" sz="1200" b="1" spc="0" dirty="0">
                        <a:latin typeface="AR P丸ゴシック体M" panose="020F0600000000000000" pitchFamily="50" charset="-128"/>
                        <a:ea typeface="AR P丸ゴシック体M" panose="020F0600000000000000" pitchFamily="50" charset="-128"/>
                      </a:endParaRPr>
                    </a:p>
                  </a:txBody>
                  <a:tcPr/>
                </a:tc>
              </a:tr>
              <a:tr h="1809895">
                <a:tc>
                  <a:txBody>
                    <a:bodyPr/>
                    <a:lstStyle/>
                    <a:p>
                      <a:r>
                        <a:rPr kumimoji="1" lang="en-US" altLang="ja-JP" sz="1400" dirty="0" smtClean="0"/>
                        <a:t>	</a:t>
                      </a:r>
                    </a:p>
                    <a:p>
                      <a:r>
                        <a:rPr kumimoji="1" lang="en-US" altLang="ja-JP" sz="1400" dirty="0" smtClean="0"/>
                        <a:t>	</a:t>
                      </a:r>
                    </a:p>
                    <a:p>
                      <a:pPr>
                        <a:spcBef>
                          <a:spcPts val="1200"/>
                        </a:spcBef>
                      </a:pPr>
                      <a:r>
                        <a:rPr kumimoji="1" lang="ja-JP" altLang="en-US" sz="1200" dirty="0" smtClean="0"/>
                        <a:t>・商品</a:t>
                      </a:r>
                      <a:r>
                        <a:rPr kumimoji="1" lang="en-US" altLang="ja-JP" sz="1200" dirty="0" smtClean="0"/>
                        <a:t>PR</a:t>
                      </a:r>
                      <a:r>
                        <a:rPr kumimoji="1" lang="ja-JP" altLang="en-US" sz="1200" dirty="0" smtClean="0"/>
                        <a:t>動画の作成。</a:t>
                      </a:r>
                      <a:endParaRPr kumimoji="1" lang="en-US" altLang="ja-JP" sz="1200" dirty="0" smtClean="0"/>
                    </a:p>
                    <a:p>
                      <a:pPr marL="92075" indent="-92075">
                        <a:spcBef>
                          <a:spcPts val="0"/>
                        </a:spcBef>
                      </a:pPr>
                      <a:r>
                        <a:rPr kumimoji="1" lang="ja-JP" altLang="en-US" sz="1200" dirty="0" smtClean="0"/>
                        <a:t>・伝統技術やこだわりの製法を　　</a:t>
                      </a:r>
                      <a:r>
                        <a:rPr kumimoji="1" lang="en-US" altLang="ja-JP" sz="1200" dirty="0" smtClean="0"/>
                        <a:t>YOUTUBE</a:t>
                      </a:r>
                      <a:r>
                        <a:rPr kumimoji="1" lang="ja-JP" altLang="en-US" sz="1200" dirty="0" smtClean="0"/>
                        <a:t>等に</a:t>
                      </a:r>
                      <a:r>
                        <a:rPr kumimoji="1" lang="en-US" altLang="ja-JP" sz="1200" dirty="0" smtClean="0"/>
                        <a:t/>
                      </a:r>
                      <a:br>
                        <a:rPr kumimoji="1" lang="en-US" altLang="ja-JP" sz="1200" dirty="0" smtClean="0"/>
                      </a:br>
                      <a:r>
                        <a:rPr kumimoji="1" lang="ja-JP" altLang="en-US" sz="1200" dirty="0" smtClean="0"/>
                        <a:t>公開及び放映。</a:t>
                      </a:r>
                      <a:endParaRPr kumimoji="1" lang="ja-JP" altLang="en-US" sz="1200" b="1" dirty="0">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r>
                        <a:rPr kumimoji="1" lang="en-US" altLang="ja-JP" sz="1400" dirty="0" smtClean="0"/>
                        <a:t>		</a:t>
                      </a:r>
                    </a:p>
                    <a:p>
                      <a:pPr>
                        <a:spcBef>
                          <a:spcPts val="1200"/>
                        </a:spcBef>
                      </a:pPr>
                      <a:r>
                        <a:rPr kumimoji="1" lang="ja-JP" altLang="en-US" sz="1200" dirty="0" smtClean="0"/>
                        <a:t>・テレビ・ラジオコマーシャルの活用</a:t>
                      </a:r>
                    </a:p>
                    <a:p>
                      <a:pPr>
                        <a:spcBef>
                          <a:spcPts val="0"/>
                        </a:spcBef>
                      </a:pPr>
                      <a:r>
                        <a:rPr kumimoji="1" lang="ja-JP" altLang="en-US" sz="1200" dirty="0" smtClean="0"/>
                        <a:t>・ケーブルテレビ等において、自主　制作番組の作成・放</a:t>
                      </a:r>
                      <a:r>
                        <a:rPr kumimoji="1" lang="ja-JP" altLang="en-US" sz="1200" kern="1200" dirty="0" smtClean="0">
                          <a:solidFill>
                            <a:schemeClr val="dk1"/>
                          </a:solidFill>
                          <a:latin typeface="+mn-lt"/>
                          <a:ea typeface="+mn-ea"/>
                          <a:cs typeface="+mn-cs"/>
                        </a:rPr>
                        <a:t>映</a:t>
                      </a:r>
                      <a:endParaRPr kumimoji="1" lang="ja-JP" altLang="en-US" sz="1200" kern="1200" dirty="0">
                        <a:solidFill>
                          <a:schemeClr val="dk1"/>
                        </a:solidFill>
                        <a:latin typeface="+mn-lt"/>
                        <a:ea typeface="+mn-ea"/>
                        <a:cs typeface="+mn-cs"/>
                      </a:endParaRPr>
                    </a:p>
                  </a:txBody>
                  <a:tcPr/>
                </a:tc>
                <a:tc>
                  <a:txBody>
                    <a:bodyPr/>
                    <a:lstStyle/>
                    <a:p>
                      <a:endParaRPr kumimoji="1" lang="en-US" altLang="ja-JP" sz="1400" dirty="0" smtClean="0"/>
                    </a:p>
                    <a:p>
                      <a:r>
                        <a:rPr kumimoji="1" lang="en-US" altLang="ja-JP" sz="1400" dirty="0" smtClean="0"/>
                        <a:t>		</a:t>
                      </a:r>
                    </a:p>
                    <a:p>
                      <a:pPr>
                        <a:spcBef>
                          <a:spcPts val="1200"/>
                        </a:spcBef>
                      </a:pPr>
                      <a:r>
                        <a:rPr kumimoji="1" lang="ja-JP" altLang="en-US" sz="1200" dirty="0" smtClean="0"/>
                        <a:t>・同業者による大型イベントの実施</a:t>
                      </a:r>
                    </a:p>
                    <a:p>
                      <a:pPr>
                        <a:spcBef>
                          <a:spcPts val="0"/>
                        </a:spcBef>
                      </a:pPr>
                      <a:r>
                        <a:rPr kumimoji="1" lang="ja-JP" altLang="en-US" sz="1200" dirty="0" smtClean="0"/>
                        <a:t>・異業種間によるコラボ商品の開発</a:t>
                      </a:r>
                      <a:endParaRPr kumimoji="1" lang="ja-JP" altLang="en-US" sz="1200" b="1" dirty="0">
                        <a:latin typeface="AR P丸ゴシック体M" panose="020F0600000000000000" pitchFamily="50" charset="-128"/>
                        <a:ea typeface="AR P丸ゴシック体M" panose="020F0600000000000000" pitchFamily="50" charset="-128"/>
                      </a:endParaRPr>
                    </a:p>
                  </a:txBody>
                  <a:tcPr/>
                </a:tc>
              </a:tr>
              <a:tr h="1615331">
                <a:tc>
                  <a:txBody>
                    <a:bodyPr/>
                    <a:lstStyle/>
                    <a:p>
                      <a:endParaRPr kumimoji="1" lang="en-US" altLang="ja-JP" sz="1400" dirty="0" smtClean="0"/>
                    </a:p>
                    <a:p>
                      <a:r>
                        <a:rPr kumimoji="1" lang="ja-JP" altLang="en-US" sz="1400" dirty="0" smtClean="0"/>
                        <a:t>	</a:t>
                      </a:r>
                    </a:p>
                    <a:p>
                      <a:pPr marL="88900" indent="-88900">
                        <a:spcBef>
                          <a:spcPts val="1200"/>
                        </a:spcBef>
                      </a:pPr>
                      <a:r>
                        <a:rPr kumimoji="1" lang="ja-JP" altLang="en-US" sz="1200" dirty="0" smtClean="0"/>
                        <a:t>・移動販売車導入による買い物弱者　　　　支援</a:t>
                      </a:r>
                      <a:r>
                        <a:rPr kumimoji="1" lang="en-US" altLang="ja-JP" sz="1200" dirty="0" smtClean="0"/>
                        <a:t>	</a:t>
                      </a:r>
                    </a:p>
                    <a:p>
                      <a:pPr marL="88900" indent="-88900">
                        <a:spcBef>
                          <a:spcPts val="0"/>
                        </a:spcBef>
                      </a:pPr>
                      <a:r>
                        <a:rPr kumimoji="1" lang="ja-JP" altLang="en-US" sz="1200" dirty="0" smtClean="0"/>
                        <a:t>・買い物弱者支援に対する</a:t>
                      </a:r>
                      <a:endParaRPr kumimoji="1" lang="en-US" altLang="ja-JP" sz="1200" dirty="0" smtClean="0"/>
                    </a:p>
                    <a:p>
                      <a:pPr marL="88900" indent="-88900">
                        <a:spcBef>
                          <a:spcPts val="0"/>
                        </a:spcBef>
                      </a:pPr>
                      <a:r>
                        <a:rPr kumimoji="1" lang="ja-JP" altLang="en-US" sz="1200" dirty="0" smtClean="0"/>
                        <a:t>　新たなサービスの展開</a:t>
                      </a:r>
                      <a:r>
                        <a:rPr kumimoji="1" lang="en-US" altLang="ja-JP" sz="1200" dirty="0" smtClean="0"/>
                        <a:t>"</a:t>
                      </a:r>
                      <a:r>
                        <a:rPr kumimoji="1" lang="en-US" altLang="ja-JP" sz="1400" dirty="0" smtClean="0"/>
                        <a:t>	</a:t>
                      </a:r>
                      <a:endParaRPr kumimoji="1" lang="ja-JP" altLang="en-US" sz="1400" b="1" dirty="0">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r>
                        <a:rPr kumimoji="1" lang="en-US" altLang="ja-JP" sz="1400" dirty="0" smtClean="0"/>
                        <a:t>		</a:t>
                      </a:r>
                    </a:p>
                    <a:p>
                      <a:pPr>
                        <a:spcBef>
                          <a:spcPts val="1200"/>
                        </a:spcBef>
                      </a:pPr>
                      <a:r>
                        <a:rPr kumimoji="1" lang="ja-JP" altLang="en-US" sz="1200" dirty="0" smtClean="0"/>
                        <a:t>・海外における展示会出展、</a:t>
                      </a:r>
                      <a:r>
                        <a:rPr kumimoji="1" lang="en-US" altLang="ja-JP" sz="1200" dirty="0" smtClean="0"/>
                        <a:t/>
                      </a:r>
                      <a:br>
                        <a:rPr kumimoji="1" lang="en-US" altLang="ja-JP" sz="1200" dirty="0" smtClean="0"/>
                      </a:br>
                      <a:r>
                        <a:rPr kumimoji="1" lang="ja-JP" altLang="en-US" sz="1200" dirty="0" smtClean="0"/>
                        <a:t>　商談会への参加	</a:t>
                      </a:r>
                    </a:p>
                    <a:p>
                      <a:pPr>
                        <a:spcBef>
                          <a:spcPts val="600"/>
                        </a:spcBef>
                      </a:pPr>
                      <a:r>
                        <a:rPr kumimoji="1" lang="ja-JP" altLang="en-US" sz="1400" dirty="0" smtClean="0"/>
                        <a:t>	</a:t>
                      </a:r>
                      <a:endParaRPr kumimoji="1" lang="ja-JP" altLang="en-US" sz="1400" b="1" dirty="0">
                        <a:latin typeface="AR P丸ゴシック体M" panose="020F0600000000000000" pitchFamily="50" charset="-128"/>
                        <a:ea typeface="AR P丸ゴシック体M" panose="020F0600000000000000" pitchFamily="50" charset="-128"/>
                      </a:endParaRPr>
                    </a:p>
                  </a:txBody>
                  <a:tcPr/>
                </a:tc>
                <a:tc>
                  <a:txBody>
                    <a:bodyPr/>
                    <a:lstStyle/>
                    <a:p>
                      <a:endParaRPr kumimoji="1" lang="en-US" altLang="ja-JP" sz="1400" dirty="0" smtClean="0"/>
                    </a:p>
                    <a:p>
                      <a:endParaRPr kumimoji="1" lang="en-US" altLang="ja-JP" sz="1400" dirty="0" smtClean="0"/>
                    </a:p>
                    <a:p>
                      <a:pPr>
                        <a:spcBef>
                          <a:spcPts val="1200"/>
                        </a:spcBef>
                      </a:pPr>
                      <a:r>
                        <a:rPr kumimoji="1" lang="ja-JP" altLang="en-US" sz="1200" dirty="0" smtClean="0"/>
                        <a:t>・展示商談会への出展</a:t>
                      </a:r>
                      <a:endParaRPr kumimoji="1" lang="en-US" altLang="ja-JP" sz="1200" dirty="0" smtClean="0"/>
                    </a:p>
                    <a:p>
                      <a:pPr>
                        <a:spcBef>
                          <a:spcPts val="0"/>
                        </a:spcBef>
                      </a:pPr>
                      <a:r>
                        <a:rPr kumimoji="1" lang="ja-JP" altLang="en-US" sz="1200" dirty="0" smtClean="0"/>
                        <a:t>・展示見本市への出展参加</a:t>
                      </a:r>
                    </a:p>
                    <a:p>
                      <a:pPr>
                        <a:spcBef>
                          <a:spcPts val="600"/>
                        </a:spcBef>
                      </a:pPr>
                      <a:endParaRPr kumimoji="1" lang="ja-JP" altLang="en-US" sz="1200" b="1" dirty="0">
                        <a:latin typeface="AR P丸ゴシック体M" panose="020F0600000000000000" pitchFamily="50" charset="-128"/>
                        <a:ea typeface="AR P丸ゴシック体M" panose="020F0600000000000000" pitchFamily="50" charset="-128"/>
                      </a:endParaRPr>
                    </a:p>
                  </a:txBody>
                  <a:tcPr/>
                </a:tc>
              </a:tr>
            </a:tbl>
          </a:graphicData>
        </a:graphic>
      </p:graphicFrame>
      <p:sp>
        <p:nvSpPr>
          <p:cNvPr id="8" name="正方形/長方形 7"/>
          <p:cNvSpPr/>
          <p:nvPr/>
        </p:nvSpPr>
        <p:spPr>
          <a:xfrm>
            <a:off x="0" y="1385503"/>
            <a:ext cx="4389120" cy="230832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4800" b="1" cap="none" spc="-150" dirty="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商工会</a:t>
            </a:r>
            <a:r>
              <a:rPr lang="ja-JP" altLang="en-US"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は</a:t>
            </a:r>
            <a:endParaRPr lang="en-US" altLang="ja-JP"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endParaRPr>
          </a:p>
          <a:p>
            <a:pPr algn="ctr"/>
            <a:r>
              <a:rPr lang="ja-JP" altLang="en-US"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販路</a:t>
            </a:r>
            <a:r>
              <a:rPr lang="ja-JP" altLang="en-US" sz="4800" b="1" cap="none" spc="-150" dirty="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開拓</a:t>
            </a:r>
            <a:r>
              <a:rPr lang="ja-JP" altLang="en-US"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を</a:t>
            </a:r>
            <a:endParaRPr lang="en-US" altLang="ja-JP"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endParaRPr>
          </a:p>
          <a:p>
            <a:pPr algn="ctr"/>
            <a:r>
              <a:rPr lang="ja-JP" altLang="en-US" sz="4800" b="1" cap="none" spc="-150" dirty="0" smtClean="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支援</a:t>
            </a:r>
            <a:r>
              <a:rPr lang="ja-JP" altLang="en-US" sz="4800" b="1" cap="none" spc="-150" dirty="0">
                <a:ln w="0"/>
                <a:solidFill>
                  <a:srgbClr val="0070C0"/>
                </a:solidFill>
                <a:effectLst>
                  <a:outerShdw blurRad="38100" dist="19050" dir="2700000" algn="tl" rotWithShape="0">
                    <a:schemeClr val="dk1">
                      <a:alpha val="40000"/>
                    </a:schemeClr>
                  </a:outerShdw>
                </a:effectLst>
                <a:latin typeface="HG創英ﾌﾟﾚｾﾞﾝｽEB" panose="02020809000000000000" pitchFamily="17" charset="-128"/>
                <a:ea typeface="HG創英ﾌﾟﾚｾﾞﾝｽEB" panose="02020809000000000000" pitchFamily="17" charset="-128"/>
              </a:rPr>
              <a:t>します！</a:t>
            </a: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403" y="4836288"/>
            <a:ext cx="677501" cy="512825"/>
          </a:xfrm>
          <a:prstGeom prst="rect">
            <a:avLst/>
          </a:prstGeom>
        </p:spPr>
      </p:pic>
      <p:pic>
        <p:nvPicPr>
          <p:cNvPr id="16" name="図 15"/>
          <p:cNvPicPr>
            <a:picLocks noChangeAspect="1"/>
          </p:cNvPicPr>
          <p:nvPr/>
        </p:nvPicPr>
        <p:blipFill>
          <a:blip r:embed="rId3" cstate="print">
            <a:extLst>
              <a:ext uri="{BEBA8EAE-BF5A-486C-A8C5-ECC9F3942E4B}">
                <a14:imgProps xmlns:a14="http://schemas.microsoft.com/office/drawing/2010/main">
                  <a14:imgLayer r:embed="rId4">
                    <a14:imgEffect>
                      <a14:backgroundRemoval t="8130" b="100000" l="0" r="100000"/>
                    </a14:imgEffect>
                  </a14:imgLayer>
                </a14:imgProps>
              </a:ext>
              <a:ext uri="{28A0092B-C50C-407E-A947-70E740481C1C}">
                <a14:useLocalDpi xmlns:a14="http://schemas.microsoft.com/office/drawing/2010/main" val="0"/>
              </a:ext>
            </a:extLst>
          </a:blip>
          <a:stretch>
            <a:fillRect/>
          </a:stretch>
        </p:blipFill>
        <p:spPr>
          <a:xfrm>
            <a:off x="4229844" y="8360112"/>
            <a:ext cx="912392" cy="684293"/>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25086" y="7705423"/>
            <a:ext cx="619125" cy="447112"/>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79743" y="8658117"/>
            <a:ext cx="492125" cy="551223"/>
          </a:xfrm>
          <a:prstGeom prst="rect">
            <a:avLst/>
          </a:prstGeom>
        </p:spPr>
      </p:pic>
      <p:sp>
        <p:nvSpPr>
          <p:cNvPr id="20" name="正方形/長方形 19"/>
          <p:cNvSpPr/>
          <p:nvPr/>
        </p:nvSpPr>
        <p:spPr>
          <a:xfrm>
            <a:off x="119217" y="3926706"/>
            <a:ext cx="2421038"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kern="0" spc="-300" dirty="0" smtClean="0">
                <a:solidFill>
                  <a:schemeClr val="bg1"/>
                </a:solidFill>
                <a:latin typeface="+mn-ea"/>
              </a:rPr>
              <a:t>セール</a:t>
            </a:r>
            <a:r>
              <a:rPr lang="ja-JP" altLang="en-US" sz="1400" b="1" kern="0" spc="-300" dirty="0">
                <a:solidFill>
                  <a:schemeClr val="bg1"/>
                </a:solidFill>
                <a:latin typeface="+mn-ea"/>
              </a:rPr>
              <a:t>・イベント</a:t>
            </a:r>
            <a:r>
              <a:rPr lang="ja-JP" altLang="en-US" sz="1400" b="1" kern="0" spc="-300" dirty="0" smtClean="0">
                <a:solidFill>
                  <a:schemeClr val="bg1"/>
                </a:solidFill>
                <a:latin typeface="+mn-ea"/>
              </a:rPr>
              <a:t>で</a:t>
            </a:r>
            <a:endParaRPr lang="en-US" altLang="ja-JP" sz="1400" b="1" kern="0" spc="-300" dirty="0" smtClean="0">
              <a:solidFill>
                <a:schemeClr val="bg1"/>
              </a:solidFill>
              <a:latin typeface="+mn-ea"/>
            </a:endParaRPr>
          </a:p>
          <a:p>
            <a:pPr algn="dist"/>
            <a:r>
              <a:rPr lang="ja-JP" altLang="en-US" sz="1400" b="1" kern="0" spc="-300" dirty="0" smtClean="0">
                <a:solidFill>
                  <a:schemeClr val="bg1"/>
                </a:solidFill>
                <a:latin typeface="+mn-ea"/>
              </a:rPr>
              <a:t>販売</a:t>
            </a:r>
            <a:r>
              <a:rPr lang="ja-JP" altLang="en-US" sz="1400" b="1" kern="0" spc="-300" dirty="0">
                <a:solidFill>
                  <a:schemeClr val="bg1"/>
                </a:solidFill>
                <a:latin typeface="+mn-ea"/>
              </a:rPr>
              <a:t>促進をしたい</a:t>
            </a:r>
            <a:r>
              <a:rPr lang="ja-JP" altLang="en-US" sz="1400" b="1" kern="0" spc="-300" dirty="0" smtClean="0">
                <a:solidFill>
                  <a:schemeClr val="bg1"/>
                </a:solidFill>
                <a:latin typeface="+mn-ea"/>
              </a:rPr>
              <a:t>！</a:t>
            </a:r>
            <a:endParaRPr kumimoji="1" lang="ja-JP" altLang="en-US" sz="1400" kern="0" spc="-300" dirty="0">
              <a:solidFill>
                <a:schemeClr val="bg1"/>
              </a:solidFill>
              <a:latin typeface="+mn-ea"/>
            </a:endParaRPr>
          </a:p>
        </p:txBody>
      </p:sp>
      <p:sp>
        <p:nvSpPr>
          <p:cNvPr id="21" name="正方形/長方形 20"/>
          <p:cNvSpPr/>
          <p:nvPr/>
        </p:nvSpPr>
        <p:spPr>
          <a:xfrm>
            <a:off x="2668143" y="3926706"/>
            <a:ext cx="233092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smtClean="0">
                <a:solidFill>
                  <a:schemeClr val="bg1"/>
                </a:solidFill>
                <a:latin typeface="+mn-ea"/>
              </a:rPr>
              <a:t>店舗</a:t>
            </a:r>
            <a:r>
              <a:rPr lang="ja-JP" altLang="en-US" sz="1400" b="1" spc="-300" dirty="0">
                <a:solidFill>
                  <a:schemeClr val="bg1"/>
                </a:solidFill>
                <a:latin typeface="+mn-ea"/>
              </a:rPr>
              <a:t>をリニューアルし</a:t>
            </a:r>
            <a:r>
              <a:rPr lang="ja-JP" altLang="en-US" sz="1400" b="1" spc="-300" dirty="0" smtClean="0">
                <a:solidFill>
                  <a:schemeClr val="bg1"/>
                </a:solidFill>
                <a:latin typeface="+mn-ea"/>
              </a:rPr>
              <a:t>、</a:t>
            </a:r>
            <a:endParaRPr lang="en-US" altLang="ja-JP" sz="1400" b="1" spc="-300" dirty="0" smtClean="0">
              <a:solidFill>
                <a:schemeClr val="bg1"/>
              </a:solidFill>
              <a:latin typeface="+mn-ea"/>
            </a:endParaRPr>
          </a:p>
          <a:p>
            <a:pPr algn="dist"/>
            <a:r>
              <a:rPr lang="ja-JP" altLang="en-US" sz="1400" b="1" spc="-300" dirty="0" smtClean="0">
                <a:solidFill>
                  <a:schemeClr val="bg1"/>
                </a:solidFill>
                <a:latin typeface="+mn-ea"/>
              </a:rPr>
              <a:t>イメージアップ！</a:t>
            </a:r>
            <a:endParaRPr kumimoji="1" lang="ja-JP" altLang="en-US" sz="1400" kern="0" spc="-300" dirty="0">
              <a:solidFill>
                <a:schemeClr val="bg1"/>
              </a:solidFill>
              <a:latin typeface="+mn-ea"/>
            </a:endParaRPr>
          </a:p>
        </p:txBody>
      </p:sp>
      <p:sp>
        <p:nvSpPr>
          <p:cNvPr id="22" name="正方形/長方形 21"/>
          <p:cNvSpPr/>
          <p:nvPr/>
        </p:nvSpPr>
        <p:spPr>
          <a:xfrm>
            <a:off x="5205875" y="3931036"/>
            <a:ext cx="233092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smtClean="0">
                <a:solidFill>
                  <a:schemeClr val="bg1"/>
                </a:solidFill>
                <a:latin typeface="+mn-ea"/>
              </a:rPr>
              <a:t>パッケージ等の作成改良！</a:t>
            </a:r>
            <a:endParaRPr kumimoji="1" lang="ja-JP" altLang="en-US" sz="1400" kern="0" spc="-300" dirty="0">
              <a:solidFill>
                <a:schemeClr val="bg1"/>
              </a:solidFill>
              <a:latin typeface="+mn-ea"/>
            </a:endParaRPr>
          </a:p>
        </p:txBody>
      </p:sp>
      <p:grpSp>
        <p:nvGrpSpPr>
          <p:cNvPr id="27" name="グループ化 26"/>
          <p:cNvGrpSpPr/>
          <p:nvPr/>
        </p:nvGrpSpPr>
        <p:grpSpPr>
          <a:xfrm>
            <a:off x="177312" y="5557992"/>
            <a:ext cx="7359485" cy="467283"/>
            <a:chOff x="290800" y="4331766"/>
            <a:chExt cx="7359485" cy="467283"/>
          </a:xfrm>
        </p:grpSpPr>
        <p:sp>
          <p:nvSpPr>
            <p:cNvPr id="28" name="正方形/長方形 27"/>
            <p:cNvSpPr/>
            <p:nvPr/>
          </p:nvSpPr>
          <p:spPr>
            <a:xfrm>
              <a:off x="290800" y="4331766"/>
              <a:ext cx="236459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1400" b="1" kern="0" dirty="0">
                  <a:solidFill>
                    <a:schemeClr val="bg1"/>
                  </a:solidFill>
                  <a:latin typeface="+mn-ea"/>
                </a:rPr>
                <a:t>IT</a:t>
              </a:r>
              <a:r>
                <a:rPr lang="ja-JP" altLang="en-US" sz="1400" b="1" kern="0" dirty="0">
                  <a:solidFill>
                    <a:schemeClr val="bg1"/>
                  </a:solidFill>
                  <a:latin typeface="+mn-ea"/>
                </a:rPr>
                <a:t>を使って商品・サービス</a:t>
              </a:r>
              <a:r>
                <a:rPr lang="ja-JP" altLang="en-US" sz="1400" b="1" kern="0" dirty="0" smtClean="0">
                  <a:solidFill>
                    <a:schemeClr val="bg1"/>
                  </a:solidFill>
                  <a:latin typeface="+mn-ea"/>
                </a:rPr>
                <a:t>を</a:t>
              </a:r>
              <a:endParaRPr lang="en-US" altLang="ja-JP" sz="1400" b="1" kern="0" dirty="0" smtClean="0">
                <a:solidFill>
                  <a:schemeClr val="bg1"/>
                </a:solidFill>
                <a:latin typeface="+mn-ea"/>
              </a:endParaRPr>
            </a:p>
            <a:p>
              <a:pPr algn="just"/>
              <a:r>
                <a:rPr lang="en-US" altLang="ja-JP" sz="1400" b="1" kern="0" dirty="0" smtClean="0">
                  <a:solidFill>
                    <a:schemeClr val="bg1"/>
                  </a:solidFill>
                  <a:latin typeface="+mn-ea"/>
                </a:rPr>
                <a:t>PR</a:t>
              </a:r>
              <a:r>
                <a:rPr lang="ja-JP" altLang="en-US" sz="1400" b="1" kern="0" dirty="0">
                  <a:solidFill>
                    <a:schemeClr val="bg1"/>
                  </a:solidFill>
                  <a:latin typeface="+mn-ea"/>
                </a:rPr>
                <a:t>したい！</a:t>
              </a:r>
              <a:endParaRPr kumimoji="1" lang="ja-JP" altLang="en-US" sz="1400" kern="0" dirty="0">
                <a:solidFill>
                  <a:schemeClr val="bg1"/>
                </a:solidFill>
                <a:latin typeface="+mn-ea"/>
              </a:endParaRPr>
            </a:p>
          </p:txBody>
        </p:sp>
        <p:sp>
          <p:nvSpPr>
            <p:cNvPr id="29" name="正方形/長方形 28"/>
            <p:cNvSpPr/>
            <p:nvPr/>
          </p:nvSpPr>
          <p:spPr>
            <a:xfrm>
              <a:off x="2781631" y="4331766"/>
              <a:ext cx="233092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a:solidFill>
                    <a:schemeClr val="bg1"/>
                  </a:solidFill>
                  <a:latin typeface="+mn-ea"/>
                </a:rPr>
                <a:t>お客様のニーズに応えたい！</a:t>
              </a:r>
              <a:endParaRPr kumimoji="1" lang="ja-JP" altLang="en-US" sz="1400" kern="0" spc="-300" dirty="0">
                <a:solidFill>
                  <a:schemeClr val="bg1"/>
                </a:solidFill>
                <a:latin typeface="+mn-ea"/>
              </a:endParaRPr>
            </a:p>
          </p:txBody>
        </p:sp>
        <p:sp>
          <p:nvSpPr>
            <p:cNvPr id="30" name="正方形/長方形 29"/>
            <p:cNvSpPr/>
            <p:nvPr/>
          </p:nvSpPr>
          <p:spPr>
            <a:xfrm>
              <a:off x="5319363" y="4363449"/>
              <a:ext cx="233092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dirty="0">
                  <a:solidFill>
                    <a:schemeClr val="bg1"/>
                  </a:solidFill>
                  <a:latin typeface="+mn-ea"/>
                </a:rPr>
                <a:t>新分野進出・</a:t>
              </a:r>
              <a:r>
                <a:rPr lang="ja-JP" altLang="en-US" sz="1400" b="1" dirty="0" smtClean="0">
                  <a:solidFill>
                    <a:schemeClr val="bg1"/>
                  </a:solidFill>
                  <a:latin typeface="+mn-ea"/>
                </a:rPr>
                <a:t>新ｻｰﾋﾞｽで　　販路</a:t>
              </a:r>
              <a:r>
                <a:rPr lang="ja-JP" altLang="en-US" sz="1400" b="1" dirty="0">
                  <a:solidFill>
                    <a:schemeClr val="bg1"/>
                  </a:solidFill>
                  <a:latin typeface="+mn-ea"/>
                </a:rPr>
                <a:t>を開拓したい！</a:t>
              </a:r>
              <a:endParaRPr kumimoji="1" lang="ja-JP" altLang="en-US" sz="1400" kern="0" dirty="0">
                <a:solidFill>
                  <a:schemeClr val="bg1"/>
                </a:solidFill>
                <a:latin typeface="+mn-ea"/>
              </a:endParaRPr>
            </a:p>
          </p:txBody>
        </p:sp>
      </p:grpSp>
      <p:grpSp>
        <p:nvGrpSpPr>
          <p:cNvPr id="31" name="グループ化 30"/>
          <p:cNvGrpSpPr/>
          <p:nvPr/>
        </p:nvGrpSpPr>
        <p:grpSpPr>
          <a:xfrm>
            <a:off x="129540" y="7336503"/>
            <a:ext cx="7407257" cy="465101"/>
            <a:chOff x="307089" y="4243701"/>
            <a:chExt cx="7407257" cy="465101"/>
          </a:xfrm>
        </p:grpSpPr>
        <p:sp>
          <p:nvSpPr>
            <p:cNvPr id="32" name="正方形/長方形 31"/>
            <p:cNvSpPr/>
            <p:nvPr/>
          </p:nvSpPr>
          <p:spPr>
            <a:xfrm>
              <a:off x="307089" y="4258925"/>
              <a:ext cx="2412364"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kern="0" dirty="0">
                  <a:solidFill>
                    <a:schemeClr val="bg1"/>
                  </a:solidFill>
                  <a:latin typeface="+mn-ea"/>
                </a:rPr>
                <a:t>広告用</a:t>
              </a:r>
              <a:r>
                <a:rPr lang="ja-JP" altLang="en-US" sz="1400" b="1" kern="0" dirty="0" smtClean="0">
                  <a:solidFill>
                    <a:schemeClr val="bg1"/>
                  </a:solidFill>
                  <a:latin typeface="+mn-ea"/>
                </a:rPr>
                <a:t>動画を作成したい！</a:t>
              </a:r>
              <a:endParaRPr kumimoji="1" lang="ja-JP" altLang="en-US" sz="1400" kern="0" dirty="0">
                <a:solidFill>
                  <a:schemeClr val="bg1"/>
                </a:solidFill>
                <a:latin typeface="+mn-ea"/>
              </a:endParaRPr>
            </a:p>
          </p:txBody>
        </p:sp>
        <p:sp>
          <p:nvSpPr>
            <p:cNvPr id="33" name="正方形/長方形 32"/>
            <p:cNvSpPr/>
            <p:nvPr/>
          </p:nvSpPr>
          <p:spPr>
            <a:xfrm>
              <a:off x="2843618" y="4243701"/>
              <a:ext cx="2396216"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a:solidFill>
                    <a:schemeClr val="bg1"/>
                  </a:solidFill>
                  <a:latin typeface="+mn-ea"/>
                </a:rPr>
                <a:t>メディア戦略で　販路開拓したい！</a:t>
              </a:r>
              <a:endParaRPr kumimoji="1" lang="ja-JP" altLang="en-US" sz="1400" kern="0" spc="-300" dirty="0">
                <a:solidFill>
                  <a:schemeClr val="bg1"/>
                </a:solidFill>
                <a:latin typeface="+mn-ea"/>
              </a:endParaRPr>
            </a:p>
          </p:txBody>
        </p:sp>
        <p:sp>
          <p:nvSpPr>
            <p:cNvPr id="34" name="正方形/長方形 33"/>
            <p:cNvSpPr/>
            <p:nvPr/>
          </p:nvSpPr>
          <p:spPr>
            <a:xfrm>
              <a:off x="5383424" y="4273202"/>
              <a:ext cx="2330922" cy="43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a:solidFill>
                    <a:schemeClr val="bg1"/>
                  </a:solidFill>
                  <a:latin typeface="+mn-ea"/>
                </a:rPr>
                <a:t>共同事業で　販路開拓を目指す！</a:t>
              </a:r>
              <a:endParaRPr kumimoji="1" lang="ja-JP" altLang="en-US" sz="1400" kern="0" spc="-300" dirty="0">
                <a:solidFill>
                  <a:schemeClr val="bg1"/>
                </a:solidFill>
                <a:latin typeface="+mn-ea"/>
              </a:endParaRPr>
            </a:p>
          </p:txBody>
        </p:sp>
      </p:grpSp>
      <p:grpSp>
        <p:nvGrpSpPr>
          <p:cNvPr id="35" name="グループ化 34"/>
          <p:cNvGrpSpPr/>
          <p:nvPr/>
        </p:nvGrpSpPr>
        <p:grpSpPr>
          <a:xfrm>
            <a:off x="119216" y="9178419"/>
            <a:ext cx="7444907" cy="444936"/>
            <a:chOff x="346770" y="4466183"/>
            <a:chExt cx="7444907" cy="444936"/>
          </a:xfrm>
        </p:grpSpPr>
        <p:sp>
          <p:nvSpPr>
            <p:cNvPr id="36" name="正方形/長方形 35"/>
            <p:cNvSpPr/>
            <p:nvPr/>
          </p:nvSpPr>
          <p:spPr>
            <a:xfrm>
              <a:off x="346770" y="4466183"/>
              <a:ext cx="2330922" cy="43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kern="0" dirty="0">
                  <a:solidFill>
                    <a:schemeClr val="bg1"/>
                  </a:solidFill>
                  <a:latin typeface="+mn-ea"/>
                </a:rPr>
                <a:t>買い物弱者支援をしたい！</a:t>
              </a:r>
              <a:endParaRPr kumimoji="1" lang="ja-JP" altLang="en-US" sz="1400" kern="0" dirty="0">
                <a:solidFill>
                  <a:schemeClr val="bg1"/>
                </a:solidFill>
                <a:latin typeface="+mn-ea"/>
              </a:endParaRPr>
            </a:p>
          </p:txBody>
        </p:sp>
        <p:sp>
          <p:nvSpPr>
            <p:cNvPr id="37" name="正方形/長方形 36"/>
            <p:cNvSpPr/>
            <p:nvPr/>
          </p:nvSpPr>
          <p:spPr>
            <a:xfrm>
              <a:off x="2901763" y="4476252"/>
              <a:ext cx="2356081" cy="43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spc="-300" dirty="0">
                  <a:solidFill>
                    <a:schemeClr val="bg1"/>
                  </a:solidFill>
                  <a:latin typeface="+mn-ea"/>
                </a:rPr>
                <a:t>海外</a:t>
              </a:r>
              <a:r>
                <a:rPr lang="ja-JP" altLang="en-US" sz="1400" b="1" spc="-300" dirty="0" smtClean="0">
                  <a:solidFill>
                    <a:schemeClr val="bg1"/>
                  </a:solidFill>
                  <a:latin typeface="+mn-ea"/>
                </a:rPr>
                <a:t>展開販売</a:t>
              </a:r>
              <a:r>
                <a:rPr lang="ja-JP" altLang="en-US" sz="1400" b="1" spc="-300" dirty="0">
                  <a:solidFill>
                    <a:schemeClr val="bg1"/>
                  </a:solidFill>
                  <a:latin typeface="+mn-ea"/>
                </a:rPr>
                <a:t>を強化したい！</a:t>
              </a:r>
              <a:endParaRPr kumimoji="1" lang="ja-JP" altLang="en-US" sz="1400" kern="0" spc="-300" dirty="0">
                <a:solidFill>
                  <a:schemeClr val="bg1"/>
                </a:solidFill>
                <a:latin typeface="+mn-ea"/>
              </a:endParaRPr>
            </a:p>
          </p:txBody>
        </p:sp>
        <p:sp>
          <p:nvSpPr>
            <p:cNvPr id="38" name="正方形/長方形 37"/>
            <p:cNvSpPr/>
            <p:nvPr/>
          </p:nvSpPr>
          <p:spPr>
            <a:xfrm>
              <a:off x="5460755" y="4476252"/>
              <a:ext cx="2330922"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b="1" dirty="0" smtClean="0">
                  <a:solidFill>
                    <a:schemeClr val="bg1"/>
                  </a:solidFill>
                  <a:latin typeface="+mn-ea"/>
                </a:rPr>
                <a:t>展示会</a:t>
              </a:r>
              <a:r>
                <a:rPr lang="ja-JP" altLang="en-US" sz="1400" b="1" dirty="0">
                  <a:solidFill>
                    <a:schemeClr val="bg1"/>
                  </a:solidFill>
                  <a:latin typeface="+mn-ea"/>
                </a:rPr>
                <a:t>・商談会へ参加して商品をアピール</a:t>
              </a:r>
              <a:r>
                <a:rPr lang="ja-JP" altLang="en-US" sz="1400" b="1" dirty="0" smtClean="0">
                  <a:solidFill>
                    <a:schemeClr val="bg1"/>
                  </a:solidFill>
                  <a:latin typeface="+mn-ea"/>
                </a:rPr>
                <a:t>！</a:t>
              </a:r>
              <a:endParaRPr kumimoji="1" lang="ja-JP" altLang="en-US" sz="1400" kern="0" dirty="0">
                <a:solidFill>
                  <a:schemeClr val="bg1"/>
                </a:solidFill>
                <a:latin typeface="+mn-ea"/>
              </a:endParaRPr>
            </a:p>
          </p:txBody>
        </p:sp>
      </p:grpSp>
      <p:grpSp>
        <p:nvGrpSpPr>
          <p:cNvPr id="25" name="グループ化 24"/>
          <p:cNvGrpSpPr/>
          <p:nvPr/>
        </p:nvGrpSpPr>
        <p:grpSpPr>
          <a:xfrm>
            <a:off x="7743652" y="586046"/>
            <a:ext cx="3705398" cy="1689993"/>
            <a:chOff x="8395855" y="748144"/>
            <a:chExt cx="3705398" cy="1756476"/>
          </a:xfrm>
        </p:grpSpPr>
        <p:sp>
          <p:nvSpPr>
            <p:cNvPr id="5" name="角丸四角形 4"/>
            <p:cNvSpPr/>
            <p:nvPr/>
          </p:nvSpPr>
          <p:spPr>
            <a:xfrm>
              <a:off x="8395855" y="748144"/>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r>
                <a:rPr lang="ja-JP" altLang="en-US" sz="14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共同</a:t>
              </a: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店舗内事業者連携に</a:t>
              </a:r>
              <a:r>
                <a:rPr lang="ja-JP" altLang="en-US" sz="14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よる</a:t>
              </a:r>
              <a:endParaRPr lang="en-US" altLang="ja-JP" sz="1400" dirty="0" smtClean="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r>
                <a:rPr lang="ja-JP" altLang="en-US" sz="1400" dirty="0" smtClean="0">
                  <a:ln w="9525" cmpd="sng">
                    <a:solidFill>
                      <a:srgbClr val="FFFFFF"/>
                    </a:solidFill>
                    <a:prstDash val="solid"/>
                  </a:ln>
                  <a:solidFill>
                    <a:srgbClr val="FFFFFF"/>
                  </a:solidFill>
                  <a:effectLst>
                    <a:outerShdw blurRad="63500" dir="3600000" algn="tl" rotWithShape="0">
                      <a:srgbClr val="000000">
                        <a:alpha val="70000"/>
                      </a:srgbClr>
                    </a:outerShdw>
                  </a:effectLst>
                </a:rPr>
                <a:t>店づくり</a:t>
              </a: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抜本的改善での事業Ｖ字回復</a:t>
              </a:r>
              <a:endParaRPr kumimoji="1"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角丸四角形 22"/>
            <p:cNvSpPr/>
            <p:nvPr/>
          </p:nvSpPr>
          <p:spPr>
            <a:xfrm>
              <a:off x="10239029" y="1370351"/>
              <a:ext cx="1852699" cy="1134269"/>
            </a:xfrm>
            <a:prstGeom prst="roundRect">
              <a:avLst/>
            </a:prstGeom>
          </p:spPr>
          <p:style>
            <a:lnRef idx="2">
              <a:schemeClr val="accent2"/>
            </a:lnRef>
            <a:fillRef idx="1">
              <a:schemeClr val="lt1"/>
            </a:fillRef>
            <a:effectRef idx="0">
              <a:schemeClr val="accent2"/>
            </a:effectRef>
            <a:fontRef idx="minor">
              <a:schemeClr val="dk1"/>
            </a:fontRef>
          </p:style>
          <p:txBody>
            <a:bodyPr rIns="0" rtlCol="0" anchor="t"/>
            <a:lstStyle/>
            <a:p>
              <a:pPr algn="ctr"/>
              <a:r>
                <a:rPr lang="en-US" altLang="ja-JP" sz="1200" dirty="0">
                  <a:ln w="9525">
                    <a:solidFill>
                      <a:schemeClr val="tx1"/>
                    </a:solidFill>
                  </a:ln>
                  <a:solidFill>
                    <a:schemeClr val="tx1"/>
                  </a:solidFill>
                  <a:latin typeface="+mn-ea"/>
                </a:rPr>
                <a:t>【</a:t>
              </a:r>
              <a:r>
                <a:rPr lang="ja-JP" altLang="en-US" sz="1200" dirty="0">
                  <a:ln w="9525">
                    <a:solidFill>
                      <a:schemeClr val="tx1"/>
                    </a:solidFill>
                  </a:ln>
                  <a:solidFill>
                    <a:schemeClr val="tx1"/>
                  </a:solidFill>
                  <a:latin typeface="+mn-ea"/>
                </a:rPr>
                <a:t>山口県央商工会</a:t>
              </a:r>
              <a:r>
                <a:rPr lang="en-US" altLang="ja-JP" sz="1200" dirty="0">
                  <a:ln w="9525">
                    <a:solidFill>
                      <a:schemeClr val="tx1"/>
                    </a:solidFill>
                  </a:ln>
                  <a:solidFill>
                    <a:schemeClr val="tx1"/>
                  </a:solidFill>
                  <a:latin typeface="+mn-ea"/>
                </a:rPr>
                <a:t>】</a:t>
              </a:r>
              <a:endParaRPr lang="ja-JP" altLang="en-US" sz="1400" dirty="0">
                <a:ln w="9525">
                  <a:solidFill>
                    <a:schemeClr val="tx1"/>
                  </a:solidFill>
                </a:ln>
                <a:solidFill>
                  <a:schemeClr val="tx1"/>
                </a:solidFill>
                <a:latin typeface="+mn-ea"/>
              </a:endParaRPr>
            </a:p>
            <a:p>
              <a:r>
                <a:rPr lang="ja-JP" altLang="en-US" sz="1200" dirty="0" smtClean="0">
                  <a:ln w="9525">
                    <a:solidFill>
                      <a:schemeClr val="tx1"/>
                    </a:solidFill>
                  </a:ln>
                  <a:solidFill>
                    <a:schemeClr val="tx1"/>
                  </a:solidFill>
                  <a:latin typeface="+mn-ea"/>
                </a:rPr>
                <a:t>田村電機（</a:t>
              </a:r>
              <a:r>
                <a:rPr lang="ja-JP" altLang="en-US" sz="1200" dirty="0">
                  <a:ln w="9525">
                    <a:solidFill>
                      <a:schemeClr val="tx1"/>
                    </a:solidFill>
                  </a:ln>
                  <a:solidFill>
                    <a:schemeClr val="tx1"/>
                  </a:solidFill>
                  <a:latin typeface="+mn-ea"/>
                </a:rPr>
                <a:t>代表事業所</a:t>
              </a:r>
              <a:r>
                <a:rPr lang="ja-JP" altLang="en-US" sz="1200" dirty="0" smtClean="0">
                  <a:ln w="9525">
                    <a:solidFill>
                      <a:schemeClr val="tx1"/>
                    </a:solidFill>
                  </a:ln>
                  <a:solidFill>
                    <a:schemeClr val="tx1"/>
                  </a:solidFill>
                  <a:latin typeface="+mn-ea"/>
                </a:rPr>
                <a:t>）</a:t>
              </a:r>
              <a:r>
                <a:rPr lang="en-US" altLang="ja-JP" sz="1200" dirty="0" smtClean="0">
                  <a:ln w="9525">
                    <a:solidFill>
                      <a:schemeClr val="tx1"/>
                    </a:solidFill>
                  </a:ln>
                  <a:solidFill>
                    <a:schemeClr val="tx1"/>
                  </a:solidFill>
                  <a:latin typeface="+mn-ea"/>
                </a:rPr>
                <a:t>/</a:t>
              </a:r>
            </a:p>
            <a:p>
              <a:r>
                <a:rPr lang="ja-JP" altLang="en-US" sz="1200" dirty="0" smtClean="0">
                  <a:ln w="9525">
                    <a:solidFill>
                      <a:schemeClr val="tx1"/>
                    </a:solidFill>
                  </a:ln>
                  <a:solidFill>
                    <a:schemeClr val="tx1"/>
                  </a:solidFill>
                  <a:latin typeface="+mn-ea"/>
                </a:rPr>
                <a:t>セブン</a:t>
              </a:r>
              <a:r>
                <a:rPr lang="en-US" altLang="ja-JP" sz="1200" dirty="0" smtClean="0">
                  <a:ln w="9525">
                    <a:solidFill>
                      <a:schemeClr val="tx1"/>
                    </a:solidFill>
                  </a:ln>
                  <a:solidFill>
                    <a:schemeClr val="tx1"/>
                  </a:solidFill>
                  <a:latin typeface="+mn-ea"/>
                </a:rPr>
                <a:t>/</a:t>
              </a:r>
              <a:r>
                <a:rPr lang="ja-JP" altLang="en-US" sz="1200" dirty="0">
                  <a:ln w="9525">
                    <a:solidFill>
                      <a:schemeClr val="tx1"/>
                    </a:solidFill>
                  </a:ln>
                  <a:solidFill>
                    <a:schemeClr val="tx1"/>
                  </a:solidFill>
                  <a:latin typeface="+mn-ea"/>
                </a:rPr>
                <a:t>イタガキ</a:t>
              </a:r>
              <a:r>
                <a:rPr lang="ja-JP" altLang="en-US" sz="1200" dirty="0" smtClean="0">
                  <a:ln w="9525">
                    <a:solidFill>
                      <a:schemeClr val="tx1"/>
                    </a:solidFill>
                  </a:ln>
                  <a:solidFill>
                    <a:schemeClr val="tx1"/>
                  </a:solidFill>
                  <a:latin typeface="+mn-ea"/>
                </a:rPr>
                <a:t>電器</a:t>
              </a:r>
              <a:r>
                <a:rPr lang="en-US" altLang="ja-JP" sz="1200" dirty="0" smtClean="0">
                  <a:ln w="9525">
                    <a:solidFill>
                      <a:schemeClr val="tx1"/>
                    </a:solidFill>
                  </a:ln>
                  <a:solidFill>
                    <a:schemeClr val="tx1"/>
                  </a:solidFill>
                  <a:latin typeface="+mn-ea"/>
                </a:rPr>
                <a:t>/</a:t>
              </a:r>
              <a:endParaRPr lang="en-US" altLang="ja-JP" sz="1200" dirty="0">
                <a:ln w="9525">
                  <a:solidFill>
                    <a:schemeClr val="tx1"/>
                  </a:solidFill>
                </a:ln>
                <a:solidFill>
                  <a:schemeClr val="tx1"/>
                </a:solidFill>
                <a:latin typeface="+mn-ea"/>
              </a:endParaRPr>
            </a:p>
            <a:p>
              <a:r>
                <a:rPr lang="ja-JP" altLang="en-US" sz="1200" dirty="0" smtClean="0">
                  <a:ln w="9525">
                    <a:solidFill>
                      <a:schemeClr val="tx1"/>
                    </a:solidFill>
                  </a:ln>
                  <a:solidFill>
                    <a:schemeClr val="tx1"/>
                  </a:solidFill>
                  <a:latin typeface="+mn-ea"/>
                </a:rPr>
                <a:t>ファッションハウス</a:t>
              </a:r>
              <a:r>
                <a:rPr lang="ja-JP" altLang="en-US" sz="1200" dirty="0">
                  <a:ln w="9525">
                    <a:solidFill>
                      <a:schemeClr val="tx1"/>
                    </a:solidFill>
                  </a:ln>
                  <a:solidFill>
                    <a:schemeClr val="tx1"/>
                  </a:solidFill>
                  <a:latin typeface="+mn-ea"/>
                </a:rPr>
                <a:t>　ビトン</a:t>
              </a:r>
            </a:p>
            <a:p>
              <a:r>
                <a:rPr lang="ja-JP" altLang="en-US" sz="1200" dirty="0" smtClean="0">
                  <a:ln w="9525">
                    <a:solidFill>
                      <a:schemeClr val="tx1"/>
                    </a:solidFill>
                  </a:ln>
                  <a:solidFill>
                    <a:schemeClr val="tx1"/>
                  </a:solidFill>
                  <a:latin typeface="+mn-ea"/>
                </a:rPr>
                <a:t>　</a:t>
              </a:r>
              <a:r>
                <a:rPr lang="ja-JP" altLang="en-US" sz="1400" dirty="0" smtClean="0">
                  <a:ln w="9525">
                    <a:solidFill>
                      <a:schemeClr val="tx1"/>
                    </a:solidFill>
                  </a:ln>
                  <a:solidFill>
                    <a:schemeClr val="tx1"/>
                  </a:solidFill>
                  <a:latin typeface="+mn-ea"/>
                </a:rPr>
                <a:t>代表　</a:t>
              </a:r>
              <a:r>
                <a:rPr lang="zh-TW" altLang="en-US" sz="1400" dirty="0">
                  <a:ln w="9525">
                    <a:solidFill>
                      <a:schemeClr val="tx1"/>
                    </a:solidFill>
                  </a:ln>
                  <a:solidFill>
                    <a:schemeClr val="tx1"/>
                  </a:solidFill>
                  <a:latin typeface="ＭＳ Ｐゴシック" panose="020B0600070205080204" pitchFamily="50" charset="-128"/>
                  <a:ea typeface="ＭＳ Ｐゴシック" panose="020B0600070205080204" pitchFamily="50" charset="-128"/>
                </a:rPr>
                <a:t>田村</a:t>
              </a:r>
              <a:r>
                <a:rPr lang="ja-JP" altLang="en-US" sz="1400" dirty="0">
                  <a:ln w="9525">
                    <a:solidFill>
                      <a:schemeClr val="tx1"/>
                    </a:solidFill>
                  </a:ln>
                  <a:solidFill>
                    <a:schemeClr val="tx1"/>
                  </a:solidFill>
                  <a:latin typeface="ＭＳ Ｐゴシック" panose="020B0600070205080204" pitchFamily="50" charset="-128"/>
                  <a:ea typeface="ＭＳ Ｐゴシック" panose="020B0600070205080204" pitchFamily="50" charset="-128"/>
                </a:rPr>
                <a:t>　</a:t>
              </a:r>
              <a:r>
                <a:rPr lang="zh-TW" altLang="en-US" sz="1400" dirty="0">
                  <a:ln w="9525">
                    <a:solidFill>
                      <a:schemeClr val="tx1"/>
                    </a:solidFill>
                  </a:ln>
                  <a:solidFill>
                    <a:schemeClr val="tx1"/>
                  </a:solidFill>
                  <a:latin typeface="ＭＳ Ｐゴシック" panose="020B0600070205080204" pitchFamily="50" charset="-128"/>
                  <a:ea typeface="ＭＳ Ｐゴシック" panose="020B0600070205080204" pitchFamily="50" charset="-128"/>
                </a:rPr>
                <a:t>哲信</a:t>
              </a:r>
              <a:endParaRPr lang="en-US" altLang="zh-TW" sz="1400" dirty="0">
                <a:ln w="9525">
                  <a:solidFill>
                    <a:schemeClr val="tx1"/>
                  </a:solidFill>
                </a:ln>
                <a:solidFill>
                  <a:schemeClr val="tx1"/>
                </a:solidFill>
                <a:latin typeface="ＭＳ Ｐゴシック" panose="020B0600070205080204" pitchFamily="50" charset="-128"/>
                <a:ea typeface="ＭＳ Ｐゴシック" panose="020B0600070205080204" pitchFamily="50" charset="-128"/>
              </a:endParaRPr>
            </a:p>
          </p:txBody>
        </p:sp>
      </p:grpSp>
      <p:grpSp>
        <p:nvGrpSpPr>
          <p:cNvPr id="39" name="グループ化 38"/>
          <p:cNvGrpSpPr/>
          <p:nvPr/>
        </p:nvGrpSpPr>
        <p:grpSpPr>
          <a:xfrm>
            <a:off x="11609388" y="586046"/>
            <a:ext cx="3705398" cy="1658700"/>
            <a:chOff x="8395855" y="748144"/>
            <a:chExt cx="3705398" cy="1723952"/>
          </a:xfrm>
        </p:grpSpPr>
        <p:sp>
          <p:nvSpPr>
            <p:cNvPr id="40" name="角丸四角形 39"/>
            <p:cNvSpPr/>
            <p:nvPr/>
          </p:nvSpPr>
          <p:spPr>
            <a:xfrm>
              <a:off x="8395855" y="748144"/>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ロゴマークでの認知度上昇と</a:t>
              </a:r>
              <a:endParaRPr lang="en-US" altLang="ja-JP"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提案型チラシ営業での顧客獲得</a:t>
              </a:r>
            </a:p>
          </p:txBody>
        </p:sp>
        <p:sp>
          <p:nvSpPr>
            <p:cNvPr id="42" name="角丸四角形 41"/>
            <p:cNvSpPr/>
            <p:nvPr/>
          </p:nvSpPr>
          <p:spPr>
            <a:xfrm>
              <a:off x="10258300" y="1574107"/>
              <a:ext cx="1800000" cy="897989"/>
            </a:xfrm>
            <a:prstGeom prst="roundRect">
              <a:avLst/>
            </a:prstGeom>
          </p:spPr>
          <p:style>
            <a:lnRef idx="2">
              <a:schemeClr val="accent2"/>
            </a:lnRef>
            <a:fillRef idx="1">
              <a:schemeClr val="lt1"/>
            </a:fillRef>
            <a:effectRef idx="0">
              <a:schemeClr val="accent2"/>
            </a:effectRef>
            <a:fontRef idx="minor">
              <a:schemeClr val="dk1"/>
            </a:fontRef>
          </p:style>
          <p:txBody>
            <a:bodyPr lIns="36000" rIns="36000" rtlCol="0" anchor="t"/>
            <a:lstStyle/>
            <a:p>
              <a:pPr algn="ctr"/>
              <a:r>
                <a:rPr lang="en-US" altLang="ja-JP" sz="1200" dirty="0">
                  <a:ln w="9525">
                    <a:solidFill>
                      <a:schemeClr val="tx1"/>
                    </a:solidFill>
                  </a:ln>
                  <a:solidFill>
                    <a:schemeClr val="tx1"/>
                  </a:solidFill>
                  <a:latin typeface="+mn-ea"/>
                </a:rPr>
                <a:t>【</a:t>
              </a:r>
              <a:r>
                <a:rPr lang="ja-JP" altLang="en-US" sz="1200" dirty="0">
                  <a:ln w="9525">
                    <a:solidFill>
                      <a:schemeClr val="tx1"/>
                    </a:solidFill>
                  </a:ln>
                  <a:solidFill>
                    <a:schemeClr val="tx1"/>
                  </a:solidFill>
                  <a:latin typeface="+mn-ea"/>
                </a:rPr>
                <a:t>岩国西商工会</a:t>
              </a:r>
              <a:r>
                <a:rPr lang="en-US" altLang="ja-JP" sz="1200" dirty="0">
                  <a:ln w="9525">
                    <a:solidFill>
                      <a:schemeClr val="tx1"/>
                    </a:solidFill>
                  </a:ln>
                  <a:solidFill>
                    <a:schemeClr val="tx1"/>
                  </a:solidFill>
                  <a:latin typeface="+mn-ea"/>
                </a:rPr>
                <a:t>】</a:t>
              </a:r>
            </a:p>
            <a:p>
              <a:r>
                <a:rPr lang="ja-JP" altLang="en-US" sz="1400" spc="-150" dirty="0">
                  <a:ln w="9525">
                    <a:solidFill>
                      <a:schemeClr val="tx1"/>
                    </a:solidFill>
                  </a:ln>
                  <a:solidFill>
                    <a:schemeClr val="tx1"/>
                  </a:solidFill>
                  <a:latin typeface="+mn-ea"/>
                </a:rPr>
                <a:t>フラワー＆グリーンクッチ</a:t>
              </a:r>
              <a:endParaRPr lang="en-US" altLang="ja-JP" sz="1400" spc="-150" dirty="0">
                <a:ln w="9525">
                  <a:solidFill>
                    <a:schemeClr val="tx1"/>
                  </a:solidFill>
                </a:ln>
                <a:solidFill>
                  <a:schemeClr val="tx1"/>
                </a:solidFill>
                <a:latin typeface="+mn-ea"/>
              </a:endParaRPr>
            </a:p>
            <a:p>
              <a:r>
                <a:rPr lang="ja-JP" altLang="en-US" sz="1400" dirty="0">
                  <a:ln w="9525">
                    <a:solidFill>
                      <a:schemeClr val="tx1"/>
                    </a:solidFill>
                  </a:ln>
                  <a:solidFill>
                    <a:schemeClr val="tx1"/>
                  </a:solidFill>
                  <a:latin typeface="+mn-ea"/>
                </a:rPr>
                <a:t>　代表　秋山　和美</a:t>
              </a:r>
              <a:endParaRPr lang="en-US" altLang="ja-JP" sz="1400" dirty="0">
                <a:ln w="9525">
                  <a:solidFill>
                    <a:schemeClr val="tx1"/>
                  </a:solidFill>
                </a:ln>
                <a:solidFill>
                  <a:schemeClr val="tx1"/>
                </a:solidFill>
                <a:latin typeface="+mn-ea"/>
              </a:endParaRPr>
            </a:p>
            <a:p>
              <a:pPr algn="ctr"/>
              <a:endParaRPr kumimoji="1" lang="ja-JP" altLang="en-US" sz="1400" dirty="0">
                <a:ln w="18000">
                  <a:solidFill>
                    <a:schemeClr val="accent2">
                      <a:satMod val="140000"/>
                    </a:schemeClr>
                  </a:solidFill>
                  <a:prstDash val="solid"/>
                  <a:miter lim="800000"/>
                </a:ln>
                <a:noFill/>
                <a:latin typeface="+mn-ea"/>
              </a:endParaRPr>
            </a:p>
          </p:txBody>
        </p:sp>
      </p:grpSp>
      <p:grpSp>
        <p:nvGrpSpPr>
          <p:cNvPr id="70" name="グループ化 69"/>
          <p:cNvGrpSpPr/>
          <p:nvPr/>
        </p:nvGrpSpPr>
        <p:grpSpPr>
          <a:xfrm>
            <a:off x="11599863" y="5794076"/>
            <a:ext cx="3705398" cy="1593361"/>
            <a:chOff x="8395855" y="748144"/>
            <a:chExt cx="3705398" cy="1656042"/>
          </a:xfrm>
        </p:grpSpPr>
        <p:sp>
          <p:nvSpPr>
            <p:cNvPr id="71" name="角丸四角形 70"/>
            <p:cNvSpPr/>
            <p:nvPr/>
          </p:nvSpPr>
          <p:spPr>
            <a:xfrm>
              <a:off x="8395855" y="748144"/>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tabLst>
                  <a:tab pos="541338" algn="l"/>
                </a:tabLst>
              </a:pP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クラフトバック展示コーナー設置による</a:t>
              </a:r>
              <a:endParaRPr lang="en-US" altLang="ja-JP"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tabLst>
                  <a:tab pos="541338" algn="l"/>
                </a:tabLst>
              </a:pP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新規顧客の開拓</a:t>
              </a:r>
            </a:p>
          </p:txBody>
        </p:sp>
        <p:sp>
          <p:nvSpPr>
            <p:cNvPr id="73" name="角丸四角形 72"/>
            <p:cNvSpPr/>
            <p:nvPr/>
          </p:nvSpPr>
          <p:spPr>
            <a:xfrm>
              <a:off x="10288197" y="1506197"/>
              <a:ext cx="1800000" cy="897989"/>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altLang="ja-JP" sz="1200" dirty="0">
                  <a:ln w="9525">
                    <a:solidFill>
                      <a:schemeClr val="tx1"/>
                    </a:solidFill>
                    <a:prstDash val="solid"/>
                    <a:miter lim="800000"/>
                  </a:ln>
                  <a:solidFill>
                    <a:schemeClr val="tx1"/>
                  </a:solidFill>
                  <a:latin typeface="ＭＳ Ｐゴシック" panose="020B0600070205080204" pitchFamily="50" charset="-128"/>
                </a:rPr>
                <a:t>【</a:t>
              </a:r>
              <a:r>
                <a:rPr lang="ja-JP" altLang="en-US" sz="1200" dirty="0">
                  <a:ln w="9525">
                    <a:solidFill>
                      <a:schemeClr val="tx1"/>
                    </a:solidFill>
                    <a:prstDash val="solid"/>
                    <a:miter lim="800000"/>
                  </a:ln>
                  <a:solidFill>
                    <a:schemeClr val="tx1"/>
                  </a:solidFill>
                  <a:latin typeface="ＭＳ Ｐゴシック" panose="020B0600070205080204" pitchFamily="50" charset="-128"/>
                </a:rPr>
                <a:t>やましろ商工会</a:t>
              </a:r>
              <a:r>
                <a:rPr lang="en-US" altLang="ja-JP" sz="1200" dirty="0">
                  <a:ln w="9525">
                    <a:solidFill>
                      <a:schemeClr val="tx1"/>
                    </a:solidFill>
                    <a:prstDash val="solid"/>
                    <a:miter lim="800000"/>
                  </a:ln>
                  <a:solidFill>
                    <a:schemeClr val="tx1"/>
                  </a:solidFill>
                  <a:latin typeface="ＭＳ Ｐゴシック" panose="020B0600070205080204" pitchFamily="50" charset="-128"/>
                </a:rPr>
                <a:t>】</a:t>
              </a:r>
            </a:p>
            <a:p>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山本製材所</a:t>
              </a:r>
              <a:endParaRPr lang="en-US" altLang="zh-TW"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endParaRPr>
            </a:p>
            <a:p>
              <a:r>
                <a:rPr lang="ja-JP"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　</a:t>
              </a:r>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代表</a:t>
              </a:r>
              <a:r>
                <a:rPr lang="zh-TW" altLang="en-US" sz="1400" dirty="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　</a:t>
              </a:r>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山本</a:t>
              </a:r>
              <a:r>
                <a:rPr lang="ja-JP"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　</a:t>
              </a:r>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和男</a:t>
              </a:r>
              <a:endParaRPr lang="en-US" altLang="zh-TW"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endParaRPr>
            </a:p>
          </p:txBody>
        </p:sp>
      </p:grpSp>
      <p:sp>
        <p:nvSpPr>
          <p:cNvPr id="65" name="角丸四角形 64"/>
          <p:cNvSpPr/>
          <p:nvPr/>
        </p:nvSpPr>
        <p:spPr>
          <a:xfrm>
            <a:off x="7734127" y="8396202"/>
            <a:ext cx="3705398" cy="504000"/>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地域密着型美容室が新サービス展開で顧客をファン化する販促事業</a:t>
            </a:r>
          </a:p>
        </p:txBody>
      </p:sp>
      <p:sp>
        <p:nvSpPr>
          <p:cNvPr id="67" name="角丸四角形 66"/>
          <p:cNvSpPr/>
          <p:nvPr/>
        </p:nvSpPr>
        <p:spPr>
          <a:xfrm>
            <a:off x="9651163" y="8994860"/>
            <a:ext cx="1800000" cy="864000"/>
          </a:xfrm>
          <a:prstGeom prst="roundRect">
            <a:avLst/>
          </a:prstGeom>
        </p:spPr>
        <p:style>
          <a:lnRef idx="2">
            <a:schemeClr val="accent2"/>
          </a:lnRef>
          <a:fillRef idx="1">
            <a:schemeClr val="lt1"/>
          </a:fillRef>
          <a:effectRef idx="0">
            <a:schemeClr val="accent2"/>
          </a:effectRef>
          <a:fontRef idx="minor">
            <a:schemeClr val="dk1"/>
          </a:fontRef>
        </p:style>
        <p:txBody>
          <a:bodyPr rIns="0" rtlCol="0" anchor="t"/>
          <a:lstStyle/>
          <a:p>
            <a:pPr algn="ctr"/>
            <a:r>
              <a:rPr lang="en-US" altLang="ja-JP" sz="1200" dirty="0">
                <a:ln w="9525">
                  <a:solidFill>
                    <a:schemeClr val="tx1"/>
                  </a:solidFill>
                  <a:prstDash val="solid"/>
                  <a:miter lim="800000"/>
                </a:ln>
                <a:solidFill>
                  <a:schemeClr val="tx1"/>
                </a:solidFill>
                <a:latin typeface="+mn-ea"/>
              </a:rPr>
              <a:t>【</a:t>
            </a:r>
            <a:r>
              <a:rPr lang="ja-JP" altLang="en-US" sz="1200" dirty="0">
                <a:ln w="9525">
                  <a:solidFill>
                    <a:schemeClr val="tx1"/>
                  </a:solidFill>
                  <a:prstDash val="solid"/>
                  <a:miter lim="800000"/>
                </a:ln>
                <a:solidFill>
                  <a:schemeClr val="tx1"/>
                </a:solidFill>
                <a:latin typeface="+mn-ea"/>
              </a:rPr>
              <a:t>和木町商工会</a:t>
            </a:r>
            <a:r>
              <a:rPr lang="en-US" altLang="ja-JP" sz="1200" dirty="0">
                <a:ln w="9525">
                  <a:solidFill>
                    <a:schemeClr val="tx1"/>
                  </a:solidFill>
                  <a:prstDash val="solid"/>
                  <a:miter lim="800000"/>
                </a:ln>
                <a:solidFill>
                  <a:schemeClr val="tx1"/>
                </a:solidFill>
                <a:latin typeface="+mn-ea"/>
              </a:rPr>
              <a:t>】</a:t>
            </a:r>
            <a:endParaRPr lang="ja-JP" altLang="en-US" sz="1200" dirty="0">
              <a:ln w="9525">
                <a:solidFill>
                  <a:schemeClr val="tx1"/>
                </a:solidFill>
                <a:prstDash val="solid"/>
                <a:miter lim="800000"/>
              </a:ln>
              <a:solidFill>
                <a:schemeClr val="tx1"/>
              </a:solidFill>
              <a:latin typeface="+mn-ea"/>
            </a:endParaRPr>
          </a:p>
          <a:p>
            <a:r>
              <a:rPr lang="ja-JP" altLang="en-US" sz="1400" dirty="0" smtClean="0">
                <a:ln w="9525">
                  <a:solidFill>
                    <a:schemeClr val="tx1"/>
                  </a:solidFill>
                  <a:prstDash val="solid"/>
                  <a:miter lim="800000"/>
                </a:ln>
                <a:solidFill>
                  <a:schemeClr val="tx1"/>
                </a:solidFill>
                <a:latin typeface="+mn-ea"/>
              </a:rPr>
              <a:t>ヘアーサロン</a:t>
            </a:r>
            <a:r>
              <a:rPr lang="ja-JP" altLang="en-US" sz="1400" dirty="0">
                <a:ln w="9525">
                  <a:solidFill>
                    <a:schemeClr val="tx1"/>
                  </a:solidFill>
                  <a:prstDash val="solid"/>
                  <a:miter lim="800000"/>
                </a:ln>
                <a:solidFill>
                  <a:schemeClr val="tx1"/>
                </a:solidFill>
                <a:latin typeface="+mn-ea"/>
              </a:rPr>
              <a:t>　リンク</a:t>
            </a:r>
            <a:endParaRPr lang="en-US" altLang="ja-JP" sz="1400" dirty="0">
              <a:ln w="9525">
                <a:solidFill>
                  <a:schemeClr val="tx1"/>
                </a:solidFill>
                <a:prstDash val="solid"/>
                <a:miter lim="800000"/>
              </a:ln>
              <a:solidFill>
                <a:schemeClr val="tx1"/>
              </a:solidFill>
              <a:latin typeface="+mn-ea"/>
            </a:endParaRPr>
          </a:p>
          <a:p>
            <a:r>
              <a:rPr lang="ja-JP" altLang="en-US" sz="1400" dirty="0" smtClean="0">
                <a:ln w="9525">
                  <a:solidFill>
                    <a:schemeClr val="tx1"/>
                  </a:solidFill>
                  <a:prstDash val="solid"/>
                  <a:miter lim="800000"/>
                </a:ln>
                <a:solidFill>
                  <a:schemeClr val="tx1"/>
                </a:solidFill>
                <a:latin typeface="+mn-ea"/>
              </a:rPr>
              <a:t>　代表</a:t>
            </a:r>
            <a:r>
              <a:rPr lang="ja-JP" altLang="en-US" sz="1400" dirty="0">
                <a:ln w="9525">
                  <a:solidFill>
                    <a:schemeClr val="tx1"/>
                  </a:solidFill>
                  <a:prstDash val="solid"/>
                  <a:miter lim="800000"/>
                </a:ln>
                <a:solidFill>
                  <a:schemeClr val="tx1"/>
                </a:solidFill>
                <a:latin typeface="+mn-ea"/>
              </a:rPr>
              <a:t>　熊代　</a:t>
            </a:r>
            <a:r>
              <a:rPr lang="ja-JP" altLang="en-US" sz="1400" dirty="0" smtClean="0">
                <a:ln w="9525">
                  <a:solidFill>
                    <a:schemeClr val="tx1"/>
                  </a:solidFill>
                  <a:prstDash val="solid"/>
                  <a:miter lim="800000"/>
                </a:ln>
                <a:solidFill>
                  <a:schemeClr val="tx1"/>
                </a:solidFill>
                <a:latin typeface="+mn-ea"/>
              </a:rPr>
              <a:t>享</a:t>
            </a:r>
            <a:endParaRPr lang="en-US" altLang="ja-JP" sz="1400" dirty="0">
              <a:ln w="9525">
                <a:solidFill>
                  <a:schemeClr val="tx1"/>
                </a:solidFill>
                <a:prstDash val="solid"/>
                <a:miter lim="800000"/>
              </a:ln>
              <a:solidFill>
                <a:schemeClr val="tx1"/>
              </a:solidFill>
              <a:latin typeface="+mn-ea"/>
            </a:endParaRPr>
          </a:p>
        </p:txBody>
      </p:sp>
      <p:sp>
        <p:nvSpPr>
          <p:cNvPr id="79" name="角丸四角形 78"/>
          <p:cNvSpPr/>
          <p:nvPr/>
        </p:nvSpPr>
        <p:spPr>
          <a:xfrm>
            <a:off x="7743652" y="186623"/>
            <a:ext cx="7561609" cy="35394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持続化補助金活用事例</a:t>
            </a:r>
            <a:endParaRPr kumimoji="1"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36593" y="1216193"/>
            <a:ext cx="1440000" cy="1076960"/>
          </a:xfrm>
          <a:prstGeom prst="rect">
            <a:avLst/>
          </a:prstGeom>
        </p:spPr>
      </p:pic>
      <p:sp>
        <p:nvSpPr>
          <p:cNvPr id="82" name="テキスト ボックス 81"/>
          <p:cNvSpPr txBox="1"/>
          <p:nvPr/>
        </p:nvSpPr>
        <p:spPr>
          <a:xfrm>
            <a:off x="11646930" y="2370552"/>
            <a:ext cx="3738562" cy="707886"/>
          </a:xfrm>
          <a:prstGeom prst="rect">
            <a:avLst/>
          </a:prstGeom>
          <a:noFill/>
        </p:spPr>
        <p:txBody>
          <a:bodyPr wrap="square" rtlCol="0">
            <a:spAutoFit/>
          </a:bodyPr>
          <a:lstStyle/>
          <a:p>
            <a:r>
              <a:rPr lang="ja-JP" altLang="en-US" sz="1000" b="1" dirty="0">
                <a:ln w="18000">
                  <a:noFill/>
                  <a:prstDash val="solid"/>
                  <a:miter lim="800000"/>
                </a:ln>
              </a:rPr>
              <a:t>開業して間もない当店</a:t>
            </a:r>
            <a:r>
              <a:rPr lang="ja-JP" altLang="en-US" sz="1000" b="1" dirty="0" smtClean="0">
                <a:ln w="18000">
                  <a:noFill/>
                  <a:prstDash val="solid"/>
                  <a:miter lim="800000"/>
                </a:ln>
              </a:rPr>
              <a:t>は地域</a:t>
            </a:r>
            <a:r>
              <a:rPr lang="ja-JP" altLang="en-US" sz="1000" b="1" dirty="0">
                <a:ln w="18000">
                  <a:noFill/>
                  <a:prstDash val="solid"/>
                  <a:miter lim="800000"/>
                </a:ln>
              </a:rPr>
              <a:t>での認知度が低いため、当補助金を活用</a:t>
            </a:r>
            <a:r>
              <a:rPr lang="ja-JP" altLang="en-US" sz="1000" b="1" dirty="0" smtClean="0">
                <a:ln w="18000">
                  <a:noFill/>
                  <a:prstDash val="solid"/>
                  <a:miter lim="800000"/>
                </a:ln>
              </a:rPr>
              <a:t>し、認知度</a:t>
            </a:r>
            <a:r>
              <a:rPr lang="ja-JP" altLang="en-US" sz="1000" b="1" dirty="0">
                <a:ln w="18000">
                  <a:noFill/>
                  <a:prstDash val="solid"/>
                  <a:miter lim="800000"/>
                </a:ln>
              </a:rPr>
              <a:t>上昇のために印象的なロゴ及び法人向けに取扱商品を分かりやすく紹介したパンフレットを作成</a:t>
            </a:r>
            <a:r>
              <a:rPr lang="ja-JP" altLang="en-US" sz="1000" b="1" dirty="0" smtClean="0">
                <a:ln w="18000">
                  <a:noFill/>
                  <a:prstDash val="solid"/>
                  <a:miter lim="800000"/>
                </a:ln>
              </a:rPr>
              <a:t>し、知名度</a:t>
            </a:r>
            <a:r>
              <a:rPr lang="ja-JP" altLang="en-US" sz="1000" b="1" dirty="0">
                <a:ln w="18000">
                  <a:noFill/>
                  <a:prstDash val="solid"/>
                  <a:miter lim="800000"/>
                </a:ln>
              </a:rPr>
              <a:t>向上や法人固定客の増大が図れました。</a:t>
            </a:r>
            <a:endParaRPr kumimoji="1" lang="ja-JP" altLang="en-US" sz="1000" dirty="0"/>
          </a:p>
        </p:txBody>
      </p:sp>
      <p:sp>
        <p:nvSpPr>
          <p:cNvPr id="83" name="テキスト ボックス 82"/>
          <p:cNvSpPr txBox="1"/>
          <p:nvPr/>
        </p:nvSpPr>
        <p:spPr>
          <a:xfrm>
            <a:off x="7743652" y="2370552"/>
            <a:ext cx="3705398" cy="707886"/>
          </a:xfrm>
          <a:prstGeom prst="rect">
            <a:avLst/>
          </a:prstGeom>
          <a:noFill/>
        </p:spPr>
        <p:txBody>
          <a:bodyPr wrap="square" rtlCol="0" anchor="ctr">
            <a:spAutoFit/>
          </a:bodyPr>
          <a:lstStyle/>
          <a:p>
            <a:r>
              <a:rPr lang="ja-JP" altLang="en-US" sz="1000" b="1" dirty="0">
                <a:ln w="18000">
                  <a:noFill/>
                  <a:prstDash val="solid"/>
                  <a:miter lim="800000"/>
                </a:ln>
              </a:rPr>
              <a:t>４事業所が共同で補助金を活用し</a:t>
            </a:r>
            <a:r>
              <a:rPr lang="en-US" altLang="ja-JP" sz="1000" b="1" dirty="0">
                <a:ln w="18000">
                  <a:noFill/>
                  <a:prstDash val="solid"/>
                  <a:miter lim="800000"/>
                </a:ln>
              </a:rPr>
              <a:t>LED</a:t>
            </a:r>
            <a:r>
              <a:rPr lang="ja-JP" altLang="en-US" sz="1000" b="1" dirty="0">
                <a:ln w="18000">
                  <a:noFill/>
                  <a:prstDash val="solid"/>
                  <a:miter lim="800000"/>
                </a:ln>
              </a:rPr>
              <a:t>照明の設置、チラシの配布</a:t>
            </a:r>
            <a:r>
              <a:rPr lang="ja-JP" altLang="en-US" sz="1000" b="1" dirty="0" smtClean="0">
                <a:ln w="18000">
                  <a:noFill/>
                  <a:prstDash val="solid"/>
                  <a:miter lim="800000"/>
                </a:ln>
              </a:rPr>
              <a:t>及び農産物</a:t>
            </a:r>
            <a:r>
              <a:rPr lang="ja-JP" altLang="en-US" sz="1000" b="1" dirty="0">
                <a:ln w="18000">
                  <a:noFill/>
                  <a:prstDash val="solid"/>
                  <a:miter lim="800000"/>
                </a:ln>
              </a:rPr>
              <a:t>の地産地消コーナー等の設置をしました。</a:t>
            </a:r>
            <a:r>
              <a:rPr lang="en-US" altLang="ja-JP" sz="1000" b="1" dirty="0">
                <a:ln w="18000">
                  <a:noFill/>
                  <a:prstDash val="solid"/>
                  <a:miter lim="800000"/>
                </a:ln>
              </a:rPr>
              <a:t>LED</a:t>
            </a:r>
            <a:r>
              <a:rPr lang="ja-JP" altLang="en-US" sz="1000" b="1" dirty="0">
                <a:ln w="18000">
                  <a:noFill/>
                  <a:prstDash val="solid"/>
                  <a:miter lim="800000"/>
                </a:ln>
              </a:rPr>
              <a:t>照明で店内が明るくなったと来店者からの評判も良く、地産地消</a:t>
            </a:r>
            <a:r>
              <a:rPr lang="ja-JP" altLang="en-US" sz="1000" b="1" dirty="0" smtClean="0">
                <a:ln w="18000">
                  <a:noFill/>
                  <a:prstDash val="solid"/>
                  <a:miter lim="800000"/>
                </a:ln>
              </a:rPr>
              <a:t>コーナーは地域</a:t>
            </a:r>
            <a:r>
              <a:rPr lang="ja-JP" altLang="en-US" sz="1000" b="1" dirty="0">
                <a:ln w="18000">
                  <a:noFill/>
                  <a:prstDash val="solid"/>
                  <a:miter lim="800000"/>
                </a:ln>
              </a:rPr>
              <a:t>との繋がりを深めることができ来店者数が増加</a:t>
            </a:r>
            <a:r>
              <a:rPr lang="ja-JP" altLang="en-US" sz="1000" b="1" dirty="0" smtClean="0">
                <a:ln w="18000">
                  <a:noFill/>
                  <a:prstDash val="solid"/>
                  <a:miter lim="800000"/>
                </a:ln>
              </a:rPr>
              <a:t>しました。</a:t>
            </a:r>
            <a:endParaRPr lang="ja-JP" altLang="en-US" sz="1000" b="1" dirty="0">
              <a:ln w="18000">
                <a:noFill/>
                <a:prstDash val="solid"/>
                <a:miter lim="800000"/>
              </a:ln>
            </a:endParaRPr>
          </a:p>
        </p:txBody>
      </p:sp>
      <p:sp>
        <p:nvSpPr>
          <p:cNvPr id="96" name="テキスト ボックス 95"/>
          <p:cNvSpPr txBox="1"/>
          <p:nvPr/>
        </p:nvSpPr>
        <p:spPr>
          <a:xfrm>
            <a:off x="11598541" y="7370717"/>
            <a:ext cx="3746584" cy="861774"/>
          </a:xfrm>
          <a:prstGeom prst="rect">
            <a:avLst/>
          </a:prstGeom>
          <a:noFill/>
        </p:spPr>
        <p:txBody>
          <a:bodyPr wrap="square" rtlCol="0">
            <a:spAutoFit/>
          </a:bodyPr>
          <a:lstStyle/>
          <a:p>
            <a:r>
              <a:rPr lang="ja-JP" altLang="en-US" sz="1000" b="1" dirty="0">
                <a:ln w="18000">
                  <a:noFill/>
                  <a:prstDash val="solid"/>
                  <a:miter lim="800000"/>
                </a:ln>
              </a:rPr>
              <a:t>事務所の一角を改装し、クラフトバック展示コーナーを</a:t>
            </a:r>
            <a:r>
              <a:rPr lang="ja-JP" altLang="en-US" sz="1000" b="1" dirty="0" smtClean="0">
                <a:ln w="18000">
                  <a:noFill/>
                  <a:prstDash val="solid"/>
                  <a:miter lim="800000"/>
                </a:ln>
              </a:rPr>
              <a:t>設置。ディスプレイ用</a:t>
            </a:r>
            <a:r>
              <a:rPr lang="ja-JP" altLang="en-US" sz="1000" b="1" dirty="0">
                <a:ln w="18000">
                  <a:noFill/>
                  <a:prstDash val="solid"/>
                  <a:miter lim="800000"/>
                </a:ln>
              </a:rPr>
              <a:t>の棚や</a:t>
            </a:r>
            <a:r>
              <a:rPr lang="ja-JP" altLang="en-US" sz="1000" b="1" dirty="0" smtClean="0">
                <a:ln w="18000">
                  <a:noFill/>
                  <a:prstDash val="solid"/>
                  <a:miter lim="800000"/>
                </a:ln>
              </a:rPr>
              <a:t>ラックを当社</a:t>
            </a:r>
            <a:r>
              <a:rPr lang="ja-JP" altLang="en-US" sz="1000" b="1" dirty="0">
                <a:ln w="18000">
                  <a:noFill/>
                  <a:prstDash val="solid"/>
                  <a:miter lim="800000"/>
                </a:ln>
              </a:rPr>
              <a:t>木材にて</a:t>
            </a:r>
            <a:r>
              <a:rPr lang="ja-JP" altLang="en-US" sz="1000" b="1" dirty="0" smtClean="0">
                <a:ln w="18000">
                  <a:noFill/>
                  <a:prstDash val="solid"/>
                  <a:miter lim="800000"/>
                </a:ln>
              </a:rPr>
              <a:t>製作し自社製品の</a:t>
            </a:r>
            <a:r>
              <a:rPr lang="en-US" altLang="ja-JP" sz="1000" b="1" dirty="0" smtClean="0">
                <a:ln w="18000">
                  <a:noFill/>
                  <a:prstDash val="solid"/>
                  <a:miter lim="800000"/>
                </a:ln>
              </a:rPr>
              <a:t>PR</a:t>
            </a:r>
            <a:r>
              <a:rPr lang="ja-JP" altLang="en-US" sz="1000" b="1" dirty="0" smtClean="0">
                <a:ln w="18000">
                  <a:noFill/>
                  <a:prstDash val="solid"/>
                  <a:miter lim="800000"/>
                </a:ln>
              </a:rPr>
              <a:t>を行うことで、来店者</a:t>
            </a:r>
            <a:r>
              <a:rPr lang="ja-JP" altLang="en-US" sz="1000" b="1" dirty="0">
                <a:ln w="18000">
                  <a:noFill/>
                  <a:prstDash val="solid"/>
                  <a:miter lim="800000"/>
                </a:ln>
              </a:rPr>
              <a:t>の増加と木製品に興味を持ってもらう</a:t>
            </a:r>
            <a:r>
              <a:rPr lang="ja-JP" altLang="en-US" sz="1000" b="1" dirty="0" smtClean="0">
                <a:ln w="18000">
                  <a:noFill/>
                  <a:prstDash val="solid"/>
                  <a:miter lim="800000"/>
                </a:ln>
              </a:rPr>
              <a:t>きっかけづくりを行い、</a:t>
            </a:r>
            <a:r>
              <a:rPr lang="ja-JP" altLang="en-US" sz="1000" b="1" dirty="0">
                <a:ln w="18000">
                  <a:noFill/>
                  <a:prstDash val="solid"/>
                  <a:miter lim="800000"/>
                </a:ln>
              </a:rPr>
              <a:t>新規</a:t>
            </a:r>
            <a:r>
              <a:rPr lang="ja-JP" altLang="en-US" sz="1000" b="1" dirty="0" smtClean="0">
                <a:ln w="18000">
                  <a:noFill/>
                  <a:prstDash val="solid"/>
                  <a:miter lim="800000"/>
                </a:ln>
              </a:rPr>
              <a:t>顧客及び受注拡大につながりました。</a:t>
            </a:r>
            <a:endParaRPr lang="ja-JP" altLang="en-US" sz="1050" b="1" dirty="0">
              <a:ln w="18000">
                <a:noFill/>
                <a:prstDash val="solid"/>
                <a:miter lim="800000"/>
              </a:ln>
            </a:endParaRPr>
          </a:p>
          <a:p>
            <a:endParaRPr kumimoji="1" lang="ja-JP" altLang="en-US" sz="1000" dirty="0"/>
          </a:p>
        </p:txBody>
      </p:sp>
      <p:sp>
        <p:nvSpPr>
          <p:cNvPr id="97" name="テキスト ボックス 96"/>
          <p:cNvSpPr txBox="1"/>
          <p:nvPr/>
        </p:nvSpPr>
        <p:spPr>
          <a:xfrm>
            <a:off x="7851747" y="10004989"/>
            <a:ext cx="3617896" cy="707886"/>
          </a:xfrm>
          <a:prstGeom prst="rect">
            <a:avLst/>
          </a:prstGeom>
          <a:noFill/>
        </p:spPr>
        <p:txBody>
          <a:bodyPr wrap="square" rtlCol="0">
            <a:spAutoFit/>
          </a:bodyPr>
          <a:lstStyle/>
          <a:p>
            <a:r>
              <a:rPr lang="ja-JP" altLang="en-US" sz="1000" b="1" dirty="0">
                <a:ln w="18000">
                  <a:noFill/>
                  <a:prstDash val="solid"/>
                  <a:miter lim="800000"/>
                </a:ln>
              </a:rPr>
              <a:t>新サービス</a:t>
            </a:r>
            <a:r>
              <a:rPr lang="en-US" altLang="ja-JP" sz="1000" b="1" dirty="0">
                <a:ln w="18000">
                  <a:noFill/>
                  <a:prstDash val="solid"/>
                  <a:miter lim="800000"/>
                </a:ln>
              </a:rPr>
              <a:t>(</a:t>
            </a:r>
            <a:r>
              <a:rPr lang="ja-JP" altLang="en-US" sz="1000" b="1" dirty="0">
                <a:ln w="18000">
                  <a:noFill/>
                  <a:prstDash val="solid"/>
                  <a:miter lim="800000"/>
                </a:ln>
              </a:rPr>
              <a:t>ヘッドスパ・エステ・マッサージ</a:t>
            </a:r>
            <a:r>
              <a:rPr lang="en-US" altLang="ja-JP" sz="1000" b="1" dirty="0">
                <a:ln w="18000">
                  <a:noFill/>
                  <a:prstDash val="solid"/>
                  <a:miter lim="800000"/>
                </a:ln>
              </a:rPr>
              <a:t>)</a:t>
            </a:r>
            <a:r>
              <a:rPr lang="ja-JP" altLang="en-US" sz="1000" b="1" dirty="0">
                <a:ln w="18000">
                  <a:noFill/>
                  <a:prstDash val="solid"/>
                  <a:miter lim="800000"/>
                </a:ln>
              </a:rPr>
              <a:t>展開に向け機材装置購入、新サービスＰＲのための看板設置、販売促進用パンフレット作成、ポスティングの実施により、顧客満足度が向上しリピート率の向上や紹介等でさらなる新規顧客開拓につながりました。</a:t>
            </a:r>
            <a:endParaRPr kumimoji="1" lang="ja-JP" altLang="en-US" sz="1000" dirty="0"/>
          </a:p>
        </p:txBody>
      </p:sp>
      <p:sp>
        <p:nvSpPr>
          <p:cNvPr id="7" name="円/楕円 6"/>
          <p:cNvSpPr/>
          <p:nvPr/>
        </p:nvSpPr>
        <p:spPr>
          <a:xfrm>
            <a:off x="11631404" y="568427"/>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新規開業</a:t>
            </a:r>
            <a:endParaRPr kumimoji="1" lang="ja-JP" altLang="en-US" sz="1400" dirty="0">
              <a:solidFill>
                <a:schemeClr val="tx1"/>
              </a:solidFill>
            </a:endParaRPr>
          </a:p>
        </p:txBody>
      </p:sp>
      <p:sp>
        <p:nvSpPr>
          <p:cNvPr id="76" name="円/楕円 75"/>
          <p:cNvSpPr/>
          <p:nvPr/>
        </p:nvSpPr>
        <p:spPr>
          <a:xfrm>
            <a:off x="7754682" y="543975"/>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共同</a:t>
            </a:r>
            <a:r>
              <a:rPr lang="ja-JP" altLang="en-US" sz="1400" dirty="0">
                <a:solidFill>
                  <a:schemeClr val="tx1"/>
                </a:solidFill>
              </a:rPr>
              <a:t>事業</a:t>
            </a:r>
            <a:endParaRPr kumimoji="1" lang="ja-JP" altLang="en-US" sz="1400" dirty="0">
              <a:solidFill>
                <a:schemeClr val="tx1"/>
              </a:solidFill>
            </a:endParaRPr>
          </a:p>
        </p:txBody>
      </p:sp>
      <p:pic>
        <p:nvPicPr>
          <p:cNvPr id="24" name="図 2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661693" y="1182127"/>
            <a:ext cx="1659170" cy="1138322"/>
          </a:xfrm>
          <a:prstGeom prst="rect">
            <a:avLst/>
          </a:prstGeom>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1910182" y="6335618"/>
            <a:ext cx="1044575" cy="1044575"/>
          </a:xfrm>
          <a:prstGeom prst="rect">
            <a:avLst/>
          </a:prstGeom>
        </p:spPr>
      </p:pic>
      <p:pic>
        <p:nvPicPr>
          <p:cNvPr id="48" name="図 4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775492" y="8996833"/>
            <a:ext cx="661073" cy="987009"/>
          </a:xfrm>
          <a:prstGeom prst="rect">
            <a:avLst/>
          </a:prstGeom>
        </p:spPr>
      </p:pic>
      <p:pic>
        <p:nvPicPr>
          <p:cNvPr id="50" name="図 4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461407" y="9116127"/>
            <a:ext cx="1138349" cy="760106"/>
          </a:xfrm>
          <a:prstGeom prst="rect">
            <a:avLst/>
          </a:prstGeom>
        </p:spPr>
      </p:pic>
      <p:grpSp>
        <p:nvGrpSpPr>
          <p:cNvPr id="58" name="グループ化 57"/>
          <p:cNvGrpSpPr/>
          <p:nvPr/>
        </p:nvGrpSpPr>
        <p:grpSpPr>
          <a:xfrm>
            <a:off x="7753745" y="3168403"/>
            <a:ext cx="3929432" cy="2517832"/>
            <a:chOff x="7734127" y="5778007"/>
            <a:chExt cx="3929432" cy="2517832"/>
          </a:xfrm>
        </p:grpSpPr>
        <p:sp>
          <p:nvSpPr>
            <p:cNvPr id="94" name="テキスト ボックス 93"/>
            <p:cNvSpPr txBox="1"/>
            <p:nvPr/>
          </p:nvSpPr>
          <p:spPr>
            <a:xfrm>
              <a:off x="7916975" y="7434065"/>
              <a:ext cx="3746584" cy="861774"/>
            </a:xfrm>
            <a:prstGeom prst="rect">
              <a:avLst/>
            </a:prstGeom>
            <a:noFill/>
          </p:spPr>
          <p:txBody>
            <a:bodyPr wrap="square" rtlCol="0">
              <a:spAutoFit/>
            </a:bodyPr>
            <a:lstStyle/>
            <a:p>
              <a:r>
                <a:rPr lang="ja-JP" altLang="en-US" sz="1000" b="1" dirty="0">
                  <a:ln w="18000">
                    <a:noFill/>
                    <a:prstDash val="solid"/>
                    <a:miter lim="800000"/>
                  </a:ln>
                </a:rPr>
                <a:t>「専用冷蔵庫を導入したことにより、買い物弱者に対して、配食から配達までを衛生的かつ安全な状態で維持でき、新規顧客の開拓が可能となりました。また、利用者の増加に対応できるように配食ケースも導入しました。このことにより、配食エリアが拡大し、顧客増大に</a:t>
              </a:r>
              <a:r>
                <a:rPr lang="ja-JP" altLang="en-US" sz="1000" b="1" dirty="0" smtClean="0">
                  <a:ln w="18000">
                    <a:noFill/>
                    <a:prstDash val="solid"/>
                    <a:miter lim="800000"/>
                  </a:ln>
                </a:rPr>
                <a:t>つながりました。</a:t>
              </a:r>
              <a:endParaRPr kumimoji="1" lang="ja-JP" altLang="en-US" sz="1000" dirty="0"/>
            </a:p>
          </p:txBody>
        </p:sp>
        <p:grpSp>
          <p:nvGrpSpPr>
            <p:cNvPr id="56" name="グループ化 55"/>
            <p:cNvGrpSpPr/>
            <p:nvPr/>
          </p:nvGrpSpPr>
          <p:grpSpPr>
            <a:xfrm>
              <a:off x="7734127" y="5778007"/>
              <a:ext cx="3705398" cy="1566221"/>
              <a:chOff x="7734127" y="5778007"/>
              <a:chExt cx="3705398" cy="1566221"/>
            </a:xfrm>
          </p:grpSpPr>
          <p:grpSp>
            <p:nvGrpSpPr>
              <p:cNvPr id="69" name="グループ化 68"/>
              <p:cNvGrpSpPr/>
              <p:nvPr/>
            </p:nvGrpSpPr>
            <p:grpSpPr>
              <a:xfrm>
                <a:off x="7734127" y="5794076"/>
                <a:ext cx="3705398" cy="1504574"/>
                <a:chOff x="8395855" y="748144"/>
                <a:chExt cx="3705398" cy="1563762"/>
              </a:xfrm>
            </p:grpSpPr>
            <p:sp>
              <p:nvSpPr>
                <p:cNvPr id="75" name="角丸四角形 74"/>
                <p:cNvSpPr/>
                <p:nvPr/>
              </p:nvSpPr>
              <p:spPr>
                <a:xfrm>
                  <a:off x="8395855" y="748144"/>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専用冷蔵庫と配食ケースの利用で</a:t>
                  </a:r>
                  <a:endParaRPr lang="en-US" altLang="ja-JP"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中山間地域の配食エリアと顧客拡大</a:t>
                  </a:r>
                </a:p>
              </p:txBody>
            </p:sp>
            <p:sp>
              <p:nvSpPr>
                <p:cNvPr id="77" name="角丸四角形 76"/>
                <p:cNvSpPr/>
                <p:nvPr/>
              </p:nvSpPr>
              <p:spPr>
                <a:xfrm>
                  <a:off x="10269147" y="1476010"/>
                  <a:ext cx="1800000" cy="835896"/>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altLang="ja-JP" sz="1200" dirty="0">
                      <a:ln w="9525">
                        <a:solidFill>
                          <a:schemeClr val="tx1"/>
                        </a:solidFill>
                        <a:prstDash val="solid"/>
                        <a:miter lim="800000"/>
                      </a:ln>
                      <a:solidFill>
                        <a:schemeClr val="tx1"/>
                      </a:solidFill>
                      <a:latin typeface="+mn-ea"/>
                    </a:rPr>
                    <a:t>【</a:t>
                  </a:r>
                  <a:r>
                    <a:rPr lang="ja-JP" altLang="en-US" sz="1200" dirty="0">
                      <a:ln w="9525">
                        <a:solidFill>
                          <a:schemeClr val="tx1"/>
                        </a:solidFill>
                        <a:prstDash val="solid"/>
                        <a:miter lim="800000"/>
                      </a:ln>
                      <a:solidFill>
                        <a:schemeClr val="tx1"/>
                      </a:solidFill>
                      <a:latin typeface="+mn-ea"/>
                    </a:rPr>
                    <a:t>鹿野町商工会</a:t>
                  </a:r>
                  <a:r>
                    <a:rPr lang="en-US" altLang="ja-JP" sz="1200" dirty="0">
                      <a:ln w="9525">
                        <a:solidFill>
                          <a:schemeClr val="tx1"/>
                        </a:solidFill>
                        <a:prstDash val="solid"/>
                        <a:miter lim="800000"/>
                      </a:ln>
                      <a:solidFill>
                        <a:schemeClr val="tx1"/>
                      </a:solidFill>
                      <a:latin typeface="+mn-ea"/>
                    </a:rPr>
                    <a:t>】</a:t>
                  </a:r>
                  <a:endParaRPr lang="ja-JP" altLang="en-US" sz="1200" dirty="0">
                    <a:ln w="9525">
                      <a:solidFill>
                        <a:schemeClr val="tx1"/>
                      </a:solidFill>
                      <a:prstDash val="solid"/>
                      <a:miter lim="800000"/>
                    </a:ln>
                    <a:solidFill>
                      <a:schemeClr val="tx1"/>
                    </a:solidFill>
                    <a:latin typeface="+mn-ea"/>
                  </a:endParaRPr>
                </a:p>
                <a:p>
                  <a:r>
                    <a:rPr lang="ja-JP" altLang="en-US" sz="1400" dirty="0" smtClean="0">
                      <a:ln w="9525">
                        <a:solidFill>
                          <a:schemeClr val="tx1"/>
                        </a:solidFill>
                        <a:prstDash val="solid"/>
                        <a:miter lim="800000"/>
                      </a:ln>
                      <a:solidFill>
                        <a:schemeClr val="tx1"/>
                      </a:solidFill>
                      <a:latin typeface="+mn-ea"/>
                    </a:rPr>
                    <a:t>かの</a:t>
                  </a:r>
                  <a:r>
                    <a:rPr lang="ja-JP" altLang="en-US" sz="1400" dirty="0">
                      <a:ln w="9525">
                        <a:solidFill>
                          <a:schemeClr val="tx1"/>
                        </a:solidFill>
                        <a:prstDash val="solid"/>
                        <a:miter lim="800000"/>
                      </a:ln>
                      <a:solidFill>
                        <a:schemeClr val="tx1"/>
                      </a:solidFill>
                      <a:latin typeface="+mn-ea"/>
                    </a:rPr>
                    <a:t>高原</a:t>
                  </a:r>
                  <a:r>
                    <a:rPr lang="ja-JP" altLang="en-US" sz="1400" dirty="0" smtClean="0">
                      <a:ln w="9525">
                        <a:solidFill>
                          <a:schemeClr val="tx1"/>
                        </a:solidFill>
                        <a:prstDash val="solid"/>
                        <a:miter lim="800000"/>
                      </a:ln>
                      <a:solidFill>
                        <a:schemeClr val="tx1"/>
                      </a:solidFill>
                      <a:latin typeface="+mn-ea"/>
                    </a:rPr>
                    <a:t>開発</a:t>
                  </a:r>
                  <a:endParaRPr lang="en-US" altLang="ja-JP" sz="1400" dirty="0" smtClean="0">
                    <a:ln w="9525">
                      <a:solidFill>
                        <a:schemeClr val="tx1"/>
                      </a:solidFill>
                      <a:prstDash val="solid"/>
                      <a:miter lim="800000"/>
                    </a:ln>
                    <a:solidFill>
                      <a:schemeClr val="tx1"/>
                    </a:solidFill>
                    <a:latin typeface="+mn-ea"/>
                  </a:endParaRPr>
                </a:p>
                <a:p>
                  <a:r>
                    <a:rPr lang="ja-JP" altLang="en-US" sz="1400" dirty="0" smtClean="0">
                      <a:ln w="9525">
                        <a:solidFill>
                          <a:schemeClr val="tx1"/>
                        </a:solidFill>
                        <a:prstDash val="solid"/>
                        <a:miter lim="800000"/>
                      </a:ln>
                      <a:solidFill>
                        <a:schemeClr val="tx1"/>
                      </a:solidFill>
                      <a:latin typeface="+mn-ea"/>
                    </a:rPr>
                    <a:t>　代表　岸田</a:t>
                  </a:r>
                  <a:r>
                    <a:rPr lang="ja-JP" altLang="en-US" sz="1400" dirty="0">
                      <a:ln w="9525">
                        <a:solidFill>
                          <a:schemeClr val="tx1"/>
                        </a:solidFill>
                        <a:prstDash val="solid"/>
                        <a:miter lim="800000"/>
                      </a:ln>
                      <a:solidFill>
                        <a:schemeClr val="tx1"/>
                      </a:solidFill>
                      <a:latin typeface="+mn-ea"/>
                    </a:rPr>
                    <a:t>　</a:t>
                  </a:r>
                  <a:r>
                    <a:rPr lang="ja-JP" altLang="en-US" sz="1400" dirty="0" smtClean="0">
                      <a:ln w="9525">
                        <a:solidFill>
                          <a:schemeClr val="tx1"/>
                        </a:solidFill>
                        <a:prstDash val="solid"/>
                        <a:miter lim="800000"/>
                      </a:ln>
                      <a:solidFill>
                        <a:schemeClr val="tx1"/>
                      </a:solidFill>
                      <a:latin typeface="+mn-ea"/>
                    </a:rPr>
                    <a:t>安義</a:t>
                  </a:r>
                  <a:endParaRPr lang="en-US" altLang="ja-JP" sz="1400" dirty="0" smtClean="0">
                    <a:ln w="9525">
                      <a:solidFill>
                        <a:schemeClr val="tx1"/>
                      </a:solidFill>
                      <a:prstDash val="solid"/>
                      <a:miter lim="800000"/>
                    </a:ln>
                    <a:solidFill>
                      <a:schemeClr val="tx1"/>
                    </a:solidFill>
                    <a:latin typeface="+mn-ea"/>
                  </a:endParaRPr>
                </a:p>
              </p:txBody>
            </p:sp>
          </p:grpSp>
          <p:pic>
            <p:nvPicPr>
              <p:cNvPr id="95" name="図 9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859192" y="6448815"/>
                <a:ext cx="1128692" cy="895413"/>
              </a:xfrm>
              <a:prstGeom prst="rect">
                <a:avLst/>
              </a:prstGeom>
            </p:spPr>
          </p:pic>
          <p:sp>
            <p:nvSpPr>
              <p:cNvPr id="78" name="円/楕円 77"/>
              <p:cNvSpPr/>
              <p:nvPr/>
            </p:nvSpPr>
            <p:spPr>
              <a:xfrm>
                <a:off x="7754028" y="5778007"/>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買物弱者</a:t>
                </a:r>
                <a:endParaRPr kumimoji="1" lang="ja-JP" altLang="en-US" sz="1400" dirty="0">
                  <a:solidFill>
                    <a:schemeClr val="tx1"/>
                  </a:solidFill>
                </a:endParaRPr>
              </a:p>
            </p:txBody>
          </p:sp>
        </p:grpSp>
      </p:grpSp>
      <p:grpSp>
        <p:nvGrpSpPr>
          <p:cNvPr id="66" name="グループ化 65"/>
          <p:cNvGrpSpPr/>
          <p:nvPr/>
        </p:nvGrpSpPr>
        <p:grpSpPr>
          <a:xfrm>
            <a:off x="11566435" y="3121460"/>
            <a:ext cx="3768894" cy="2576512"/>
            <a:chOff x="11599863" y="8375871"/>
            <a:chExt cx="3768894" cy="2576512"/>
          </a:xfrm>
        </p:grpSpPr>
        <p:grpSp>
          <p:nvGrpSpPr>
            <p:cNvPr id="60" name="グループ化 59"/>
            <p:cNvGrpSpPr/>
            <p:nvPr/>
          </p:nvGrpSpPr>
          <p:grpSpPr>
            <a:xfrm>
              <a:off x="11599863" y="8396202"/>
              <a:ext cx="3705398" cy="1577126"/>
              <a:chOff x="8395855" y="748144"/>
              <a:chExt cx="3705398" cy="1639167"/>
            </a:xfrm>
          </p:grpSpPr>
          <p:sp>
            <p:nvSpPr>
              <p:cNvPr id="61" name="角丸四角形 60"/>
              <p:cNvSpPr/>
              <p:nvPr/>
            </p:nvSpPr>
            <p:spPr>
              <a:xfrm>
                <a:off x="8395855" y="748144"/>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tabLst>
                    <a:tab pos="541338" algn="l"/>
                  </a:tabLst>
                </a:pP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モノレールの据付・敷設等への本格参入に伴う事業拡大による雇用創出事業</a:t>
                </a:r>
              </a:p>
            </p:txBody>
          </p:sp>
          <p:sp>
            <p:nvSpPr>
              <p:cNvPr id="63" name="角丸四角形 62"/>
              <p:cNvSpPr/>
              <p:nvPr/>
            </p:nvSpPr>
            <p:spPr>
              <a:xfrm>
                <a:off x="10117338" y="1489323"/>
                <a:ext cx="1944000" cy="897988"/>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altLang="ja-JP" sz="1200" dirty="0">
                    <a:ln w="9525">
                      <a:solidFill>
                        <a:schemeClr val="tx1"/>
                      </a:solidFill>
                      <a:prstDash val="solid"/>
                      <a:miter lim="800000"/>
                    </a:ln>
                    <a:solidFill>
                      <a:schemeClr val="tx1"/>
                    </a:solidFill>
                    <a:latin typeface="+mn-ea"/>
                  </a:rPr>
                  <a:t>【</a:t>
                </a:r>
                <a:r>
                  <a:rPr lang="ja-JP" altLang="en-US" sz="1200" dirty="0">
                    <a:ln w="9525">
                      <a:solidFill>
                        <a:schemeClr val="tx1"/>
                      </a:solidFill>
                      <a:prstDash val="solid"/>
                      <a:miter lim="800000"/>
                    </a:ln>
                    <a:solidFill>
                      <a:schemeClr val="tx1"/>
                    </a:solidFill>
                    <a:latin typeface="+mn-ea"/>
                  </a:rPr>
                  <a:t>美祢市商工会</a:t>
                </a:r>
                <a:r>
                  <a:rPr lang="en-US" altLang="ja-JP" sz="1200" dirty="0">
                    <a:ln w="9525">
                      <a:solidFill>
                        <a:schemeClr val="tx1"/>
                      </a:solidFill>
                      <a:prstDash val="solid"/>
                      <a:miter lim="800000"/>
                    </a:ln>
                    <a:solidFill>
                      <a:schemeClr val="tx1"/>
                    </a:solidFill>
                    <a:latin typeface="+mn-ea"/>
                  </a:rPr>
                  <a:t>】</a:t>
                </a:r>
              </a:p>
              <a:p>
                <a:pPr algn="ctr"/>
                <a:r>
                  <a:rPr lang="ja-JP" altLang="en-US" sz="1400" dirty="0">
                    <a:ln w="9525">
                      <a:solidFill>
                        <a:schemeClr val="tx1"/>
                      </a:solidFill>
                      <a:prstDash val="solid"/>
                      <a:miter lim="800000"/>
                    </a:ln>
                    <a:solidFill>
                      <a:schemeClr val="tx1"/>
                    </a:solidFill>
                    <a:latin typeface="+mn-ea"/>
                  </a:rPr>
                  <a:t>華月</a:t>
                </a:r>
                <a:r>
                  <a:rPr lang="ja-JP" altLang="en-US" sz="1400" dirty="0" smtClean="0">
                    <a:ln w="9525">
                      <a:solidFill>
                        <a:schemeClr val="tx1"/>
                      </a:solidFill>
                      <a:prstDash val="solid"/>
                      <a:miter lim="800000"/>
                    </a:ln>
                    <a:solidFill>
                      <a:schemeClr val="tx1"/>
                    </a:solidFill>
                    <a:latin typeface="+mn-ea"/>
                  </a:rPr>
                  <a:t>エンジニアリング</a:t>
                </a:r>
                <a:endParaRPr lang="en-US" altLang="ja-JP" sz="1400" dirty="0" smtClean="0">
                  <a:ln w="9525">
                    <a:solidFill>
                      <a:schemeClr val="tx1"/>
                    </a:solidFill>
                    <a:prstDash val="solid"/>
                    <a:miter lim="800000"/>
                  </a:ln>
                  <a:solidFill>
                    <a:schemeClr val="tx1"/>
                  </a:solidFill>
                  <a:latin typeface="+mn-ea"/>
                </a:endParaRPr>
              </a:p>
              <a:p>
                <a:pPr algn="ctr"/>
                <a:r>
                  <a:rPr lang="ja-JP" altLang="en-US" sz="1400" dirty="0" smtClean="0">
                    <a:ln w="9525">
                      <a:solidFill>
                        <a:schemeClr val="tx1"/>
                      </a:solidFill>
                      <a:prstDash val="solid"/>
                      <a:miter lim="800000"/>
                    </a:ln>
                    <a:solidFill>
                      <a:schemeClr val="tx1"/>
                    </a:solidFill>
                    <a:latin typeface="+mn-ea"/>
                  </a:rPr>
                  <a:t>代表</a:t>
                </a:r>
                <a:r>
                  <a:rPr lang="ja-JP" altLang="en-US" sz="1400" dirty="0">
                    <a:ln w="9525">
                      <a:solidFill>
                        <a:schemeClr val="tx1"/>
                      </a:solidFill>
                      <a:prstDash val="solid"/>
                      <a:miter lim="800000"/>
                    </a:ln>
                    <a:solidFill>
                      <a:schemeClr val="tx1"/>
                    </a:solidFill>
                    <a:latin typeface="+mn-ea"/>
                  </a:rPr>
                  <a:t>　有</a:t>
                </a:r>
                <a:r>
                  <a:rPr lang="ja-JP" altLang="en-US" sz="1400" dirty="0" smtClean="0">
                    <a:ln w="9525">
                      <a:solidFill>
                        <a:schemeClr val="tx1"/>
                      </a:solidFill>
                      <a:prstDash val="solid"/>
                      <a:miter lim="800000"/>
                    </a:ln>
                    <a:solidFill>
                      <a:schemeClr val="tx1"/>
                    </a:solidFill>
                    <a:latin typeface="+mn-ea"/>
                  </a:rPr>
                  <a:t>道　典</a:t>
                </a:r>
                <a:r>
                  <a:rPr lang="ja-JP" altLang="en-US" sz="1400" dirty="0">
                    <a:ln w="9525">
                      <a:solidFill>
                        <a:schemeClr val="tx1"/>
                      </a:solidFill>
                      <a:prstDash val="solid"/>
                      <a:miter lim="800000"/>
                    </a:ln>
                    <a:solidFill>
                      <a:schemeClr val="tx1"/>
                    </a:solidFill>
                    <a:latin typeface="+mn-ea"/>
                  </a:rPr>
                  <a:t>広</a:t>
                </a:r>
                <a:endParaRPr kumimoji="1" lang="en-US" altLang="ja-JP" sz="1400" dirty="0" smtClean="0">
                  <a:ln w="9525">
                    <a:solidFill>
                      <a:schemeClr val="tx1"/>
                    </a:solidFill>
                    <a:prstDash val="solid"/>
                    <a:miter lim="800000"/>
                  </a:ln>
                  <a:solidFill>
                    <a:schemeClr val="tx1"/>
                  </a:solidFill>
                  <a:latin typeface="+mn-ea"/>
                </a:endParaRPr>
              </a:p>
              <a:p>
                <a:pPr algn="ctr"/>
                <a:endParaRPr kumimoji="1" lang="ja-JP" altLang="en-US" sz="1400" dirty="0">
                  <a:ln w="18000">
                    <a:solidFill>
                      <a:schemeClr val="accent2">
                        <a:satMod val="140000"/>
                      </a:schemeClr>
                    </a:solidFill>
                    <a:prstDash val="solid"/>
                    <a:miter lim="800000"/>
                  </a:ln>
                  <a:noFill/>
                  <a:latin typeface="+mn-ea"/>
                </a:endParaRPr>
              </a:p>
            </p:txBody>
          </p:sp>
        </p:grpSp>
        <p:grpSp>
          <p:nvGrpSpPr>
            <p:cNvPr id="64" name="グループ化 63"/>
            <p:cNvGrpSpPr/>
            <p:nvPr/>
          </p:nvGrpSpPr>
          <p:grpSpPr>
            <a:xfrm>
              <a:off x="11612648" y="8375871"/>
              <a:ext cx="3756109" cy="2576512"/>
              <a:chOff x="11612648" y="8375871"/>
              <a:chExt cx="3756109" cy="2576512"/>
            </a:xfrm>
          </p:grpSpPr>
          <p:sp>
            <p:nvSpPr>
              <p:cNvPr id="98" name="テキスト ボックス 97"/>
              <p:cNvSpPr txBox="1"/>
              <p:nvPr/>
            </p:nvSpPr>
            <p:spPr>
              <a:xfrm>
                <a:off x="11622173" y="10090609"/>
                <a:ext cx="3746584" cy="861774"/>
              </a:xfrm>
              <a:prstGeom prst="rect">
                <a:avLst/>
              </a:prstGeom>
              <a:noFill/>
            </p:spPr>
            <p:txBody>
              <a:bodyPr wrap="square" rtlCol="0">
                <a:spAutoFit/>
              </a:bodyPr>
              <a:lstStyle/>
              <a:p>
                <a:r>
                  <a:rPr lang="ja-JP" altLang="en-US" sz="1000" b="1" dirty="0">
                    <a:ln w="18000">
                      <a:noFill/>
                      <a:prstDash val="solid"/>
                      <a:miter lim="800000"/>
                    </a:ln>
                  </a:rPr>
                  <a:t>特殊性により使用する機械や工具が高価であり、借用</a:t>
                </a:r>
                <a:r>
                  <a:rPr lang="ja-JP" altLang="en-US" sz="1000" b="1" dirty="0" smtClean="0">
                    <a:ln w="18000">
                      <a:noFill/>
                      <a:prstDash val="solid"/>
                      <a:miter lim="800000"/>
                    </a:ln>
                  </a:rPr>
                  <a:t>で賄っていましたが借用</a:t>
                </a:r>
                <a:r>
                  <a:rPr lang="ja-JP" altLang="en-US" sz="1000" b="1" dirty="0">
                    <a:ln w="18000">
                      <a:noFill/>
                      <a:prstDash val="solid"/>
                      <a:miter lim="800000"/>
                    </a:ln>
                  </a:rPr>
                  <a:t>費用が高く、利益</a:t>
                </a:r>
                <a:r>
                  <a:rPr lang="ja-JP" altLang="en-US" sz="1000" b="1" dirty="0" smtClean="0">
                    <a:ln w="18000">
                      <a:noFill/>
                      <a:prstDash val="solid"/>
                      <a:miter lim="800000"/>
                    </a:ln>
                  </a:rPr>
                  <a:t>を圧迫していました。</a:t>
                </a:r>
                <a:endParaRPr lang="ja-JP" altLang="en-US" sz="1000" b="1" dirty="0">
                  <a:ln w="18000">
                    <a:noFill/>
                    <a:prstDash val="solid"/>
                    <a:miter lim="800000"/>
                  </a:ln>
                </a:endParaRPr>
              </a:p>
              <a:p>
                <a:r>
                  <a:rPr lang="ja-JP" altLang="en-US" sz="1000" b="1" dirty="0" smtClean="0">
                    <a:ln w="18000">
                      <a:noFill/>
                      <a:prstDash val="solid"/>
                      <a:miter lim="800000"/>
                    </a:ln>
                  </a:rPr>
                  <a:t>機械</a:t>
                </a:r>
                <a:r>
                  <a:rPr lang="ja-JP" altLang="en-US" sz="1000" b="1" dirty="0">
                    <a:ln w="18000">
                      <a:noFill/>
                      <a:prstDash val="solid"/>
                      <a:miter lim="800000"/>
                    </a:ln>
                  </a:rPr>
                  <a:t>・工具購入により経費削減をすることが可能となり、</a:t>
                </a:r>
                <a:r>
                  <a:rPr lang="ja-JP" altLang="en-US" sz="1000" b="1" dirty="0" smtClean="0">
                    <a:ln w="18000">
                      <a:noFill/>
                      <a:prstDash val="solid"/>
                      <a:miter lim="800000"/>
                    </a:ln>
                  </a:rPr>
                  <a:t>収益</a:t>
                </a:r>
                <a:r>
                  <a:rPr lang="ja-JP" altLang="en-US" sz="1000" b="1" dirty="0">
                    <a:ln w="18000">
                      <a:noFill/>
                      <a:prstDash val="solid"/>
                      <a:miter lim="800000"/>
                    </a:ln>
                  </a:rPr>
                  <a:t>向上につながり、事業拡大に向け従業員を新たに雇用</a:t>
                </a:r>
                <a:r>
                  <a:rPr lang="ja-JP" altLang="en-US" sz="1000" b="1" dirty="0" smtClean="0">
                    <a:ln w="18000">
                      <a:noFill/>
                      <a:prstDash val="solid"/>
                      <a:miter lim="800000"/>
                    </a:ln>
                  </a:rPr>
                  <a:t>しました。</a:t>
                </a:r>
                <a:endParaRPr lang="ja-JP" altLang="en-US" sz="1000" b="1" dirty="0">
                  <a:ln w="18000">
                    <a:noFill/>
                    <a:prstDash val="solid"/>
                    <a:miter lim="800000"/>
                  </a:ln>
                </a:endParaRPr>
              </a:p>
              <a:p>
                <a:endParaRPr kumimoji="1" lang="ja-JP" altLang="en-US" sz="1000" dirty="0"/>
              </a:p>
            </p:txBody>
          </p:sp>
          <p:sp>
            <p:nvSpPr>
              <p:cNvPr id="80" name="円/楕円 79"/>
              <p:cNvSpPr/>
              <p:nvPr/>
            </p:nvSpPr>
            <p:spPr>
              <a:xfrm>
                <a:off x="11612648" y="8375871"/>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雇用創出</a:t>
                </a:r>
                <a:endParaRPr kumimoji="1" lang="ja-JP" altLang="en-US" sz="1400" dirty="0">
                  <a:solidFill>
                    <a:schemeClr val="tx1"/>
                  </a:solidFill>
                </a:endParaRPr>
              </a:p>
            </p:txBody>
          </p:sp>
          <p:pic>
            <p:nvPicPr>
              <p:cNvPr id="54" name="図 53"/>
              <p:cNvPicPr>
                <a:picLocks noChangeAspect="1"/>
              </p:cNvPicPr>
              <p:nvPr/>
            </p:nvPicPr>
            <p:blipFill rotWithShape="1">
              <a:blip r:embed="rId13" cstate="print">
                <a:extLst>
                  <a:ext uri="{28A0092B-C50C-407E-A947-70E740481C1C}">
                    <a14:useLocalDpi xmlns:a14="http://schemas.microsoft.com/office/drawing/2010/main" val="0"/>
                  </a:ext>
                </a:extLst>
              </a:blip>
              <a:srcRect l="15053" t="16725" r="13111" b="10180"/>
              <a:stretch/>
            </p:blipFill>
            <p:spPr>
              <a:xfrm>
                <a:off x="11731213" y="8940863"/>
                <a:ext cx="1440000" cy="1098948"/>
              </a:xfrm>
              <a:prstGeom prst="rect">
                <a:avLst/>
              </a:prstGeom>
            </p:spPr>
          </p:pic>
        </p:grpSp>
      </p:grpSp>
      <p:sp>
        <p:nvSpPr>
          <p:cNvPr id="81" name="円/楕円 80"/>
          <p:cNvSpPr/>
          <p:nvPr/>
        </p:nvSpPr>
        <p:spPr>
          <a:xfrm>
            <a:off x="7754681" y="8368794"/>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販路拡大</a:t>
            </a:r>
            <a:endParaRPr kumimoji="1" lang="ja-JP" altLang="en-US" sz="1400" dirty="0">
              <a:solidFill>
                <a:schemeClr val="tx1"/>
              </a:solidFill>
            </a:endParaRPr>
          </a:p>
        </p:txBody>
      </p:sp>
      <p:grpSp>
        <p:nvGrpSpPr>
          <p:cNvPr id="55" name="グループ化 54"/>
          <p:cNvGrpSpPr/>
          <p:nvPr/>
        </p:nvGrpSpPr>
        <p:grpSpPr>
          <a:xfrm>
            <a:off x="7786432" y="5753753"/>
            <a:ext cx="3875261" cy="2649347"/>
            <a:chOff x="7743652" y="3165924"/>
            <a:chExt cx="3875261" cy="2649347"/>
          </a:xfrm>
        </p:grpSpPr>
        <p:grpSp>
          <p:nvGrpSpPr>
            <p:cNvPr id="45" name="グループ化 44"/>
            <p:cNvGrpSpPr/>
            <p:nvPr/>
          </p:nvGrpSpPr>
          <p:grpSpPr>
            <a:xfrm>
              <a:off x="7743652" y="3188173"/>
              <a:ext cx="3705398" cy="1587675"/>
              <a:chOff x="8395855" y="748145"/>
              <a:chExt cx="3705398" cy="1650132"/>
            </a:xfrm>
          </p:grpSpPr>
          <p:sp>
            <p:nvSpPr>
              <p:cNvPr id="51" name="角丸四角形 50"/>
              <p:cNvSpPr/>
              <p:nvPr/>
            </p:nvSpPr>
            <p:spPr>
              <a:xfrm>
                <a:off x="8395855" y="748145"/>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高齢者へも満足いただける対応で</a:t>
                </a:r>
                <a:endParaRPr lang="en-US" altLang="ja-JP"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幅広い顧客層獲得を実現</a:t>
                </a:r>
              </a:p>
            </p:txBody>
          </p:sp>
          <p:sp>
            <p:nvSpPr>
              <p:cNvPr id="53" name="角丸四角形 52"/>
              <p:cNvSpPr/>
              <p:nvPr/>
            </p:nvSpPr>
            <p:spPr>
              <a:xfrm>
                <a:off x="10258473" y="1500288"/>
                <a:ext cx="1800000" cy="897989"/>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altLang="ja-JP" sz="1200" dirty="0">
                    <a:ln w="9525">
                      <a:solidFill>
                        <a:schemeClr val="tx1"/>
                      </a:solidFill>
                      <a:prstDash val="solid"/>
                      <a:miter lim="800000"/>
                    </a:ln>
                    <a:solidFill>
                      <a:schemeClr val="tx1"/>
                    </a:solidFill>
                    <a:latin typeface="ＭＳ Ｐゴシック" panose="020B0600070205080204" pitchFamily="50" charset="-128"/>
                  </a:rPr>
                  <a:t>【</a:t>
                </a:r>
                <a:r>
                  <a:rPr lang="ja-JP" altLang="en-US" sz="1200" dirty="0">
                    <a:ln w="9525">
                      <a:solidFill>
                        <a:schemeClr val="tx1"/>
                      </a:solidFill>
                      <a:prstDash val="solid"/>
                      <a:miter lim="800000"/>
                    </a:ln>
                    <a:solidFill>
                      <a:schemeClr val="tx1"/>
                    </a:solidFill>
                    <a:latin typeface="ＭＳ Ｐゴシック" panose="020B0600070205080204" pitchFamily="50" charset="-128"/>
                  </a:rPr>
                  <a:t>萩阿武商工会</a:t>
                </a:r>
                <a:r>
                  <a:rPr lang="en-US" altLang="ja-JP" sz="1200" dirty="0">
                    <a:ln w="9525">
                      <a:solidFill>
                        <a:schemeClr val="tx1"/>
                      </a:solidFill>
                      <a:prstDash val="solid"/>
                      <a:miter lim="800000"/>
                    </a:ln>
                    <a:solidFill>
                      <a:schemeClr val="tx1"/>
                    </a:solidFill>
                    <a:latin typeface="ＭＳ Ｐゴシック" panose="020B0600070205080204" pitchFamily="50" charset="-128"/>
                  </a:rPr>
                  <a:t>】</a:t>
                </a:r>
              </a:p>
              <a:p>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丹</a:t>
                </a:r>
                <a:r>
                  <a:rPr lang="zh-TW" altLang="en-US" sz="1400" dirty="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吾亭</a:t>
                </a:r>
              </a:p>
              <a:p>
                <a:r>
                  <a:rPr lang="ja-JP"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　</a:t>
                </a:r>
                <a:r>
                  <a:rPr lang="zh-TW" altLang="en-US" sz="1400" dirty="0" smtClean="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代表</a:t>
                </a:r>
                <a:r>
                  <a:rPr lang="zh-TW" altLang="en-US" sz="1400" dirty="0">
                    <a:ln w="9525">
                      <a:solidFill>
                        <a:schemeClr val="tx1"/>
                      </a:solidFill>
                      <a:prstDash val="solid"/>
                      <a:miter lim="800000"/>
                    </a:ln>
                    <a:solidFill>
                      <a:schemeClr val="tx1"/>
                    </a:solidFill>
                    <a:latin typeface="ＭＳ Ｐゴシック" panose="020B0600070205080204" pitchFamily="50" charset="-128"/>
                    <a:ea typeface="ＭＳ Ｐゴシック" panose="020B0600070205080204" pitchFamily="50" charset="-128"/>
                  </a:rPr>
                  <a:t>　浴町　茂</a:t>
                </a:r>
              </a:p>
              <a:p>
                <a:pPr algn="ctr"/>
                <a:endParaRPr kumimoji="1" lang="ja-JP" altLang="en-US" sz="1400" dirty="0">
                  <a:ln w="18000">
                    <a:solidFill>
                      <a:schemeClr val="accent2">
                        <a:satMod val="140000"/>
                      </a:schemeClr>
                    </a:solidFill>
                    <a:prstDash val="solid"/>
                    <a:miter lim="800000"/>
                  </a:ln>
                  <a:noFill/>
                  <a:latin typeface="+mn-ea"/>
                </a:endParaRPr>
              </a:p>
            </p:txBody>
          </p:sp>
        </p:grpSp>
        <p:sp>
          <p:nvSpPr>
            <p:cNvPr id="92" name="テキスト ボックス 91"/>
            <p:cNvSpPr txBox="1"/>
            <p:nvPr/>
          </p:nvSpPr>
          <p:spPr>
            <a:xfrm>
              <a:off x="7808967" y="4799608"/>
              <a:ext cx="3809946" cy="1015663"/>
            </a:xfrm>
            <a:prstGeom prst="rect">
              <a:avLst/>
            </a:prstGeom>
            <a:noFill/>
          </p:spPr>
          <p:txBody>
            <a:bodyPr wrap="square" rtlCol="0">
              <a:spAutoFit/>
            </a:bodyPr>
            <a:lstStyle/>
            <a:p>
              <a:r>
                <a:rPr lang="ja-JP" altLang="en-US" sz="1000" b="1" dirty="0">
                  <a:ln w="18000">
                    <a:noFill/>
                    <a:prstDash val="solid"/>
                    <a:miter lim="800000"/>
                  </a:ln>
                </a:rPr>
                <a:t>新鮮な地魚料理をリーズナブルな料金</a:t>
              </a:r>
              <a:r>
                <a:rPr lang="ja-JP" altLang="en-US" sz="1000" b="1" dirty="0" smtClean="0">
                  <a:ln w="18000">
                    <a:noFill/>
                    <a:prstDash val="solid"/>
                    <a:miter lim="800000"/>
                  </a:ln>
                </a:rPr>
                <a:t>で提供</a:t>
              </a:r>
              <a:r>
                <a:rPr lang="ja-JP" altLang="en-US" sz="1000" b="1" dirty="0">
                  <a:ln w="18000">
                    <a:noFill/>
                    <a:prstDash val="solid"/>
                    <a:miter lim="800000"/>
                  </a:ln>
                </a:rPr>
                <a:t>する和風</a:t>
              </a:r>
              <a:r>
                <a:rPr lang="ja-JP" altLang="en-US" sz="1000" b="1" dirty="0" smtClean="0">
                  <a:ln w="18000">
                    <a:noFill/>
                    <a:prstDash val="solid"/>
                    <a:miter lim="800000"/>
                  </a:ln>
                </a:rPr>
                <a:t>レストランですが、</a:t>
              </a:r>
              <a:r>
                <a:rPr lang="ja-JP" altLang="en-US" sz="1000" b="1" dirty="0">
                  <a:ln w="18000">
                    <a:noFill/>
                    <a:prstDash val="solid"/>
                    <a:miter lim="800000"/>
                  </a:ln>
                </a:rPr>
                <a:t>以前より「正座や胡坐での食事は高齢者にとっては負担だ」との声があり</a:t>
              </a:r>
              <a:r>
                <a:rPr lang="ja-JP" altLang="en-US" sz="1000" b="1" dirty="0" smtClean="0">
                  <a:ln w="18000">
                    <a:noFill/>
                    <a:prstDash val="solid"/>
                    <a:miter lim="800000"/>
                  </a:ln>
                </a:rPr>
                <a:t>気が課題になっていました。地元</a:t>
              </a:r>
              <a:r>
                <a:rPr lang="ja-JP" altLang="en-US" sz="1000" b="1" dirty="0">
                  <a:ln w="18000">
                    <a:noFill/>
                    <a:prstDash val="solid"/>
                    <a:miter lim="800000"/>
                  </a:ln>
                </a:rPr>
                <a:t>商工会</a:t>
              </a:r>
              <a:r>
                <a:rPr lang="ja-JP" altLang="en-US" sz="1000" b="1" dirty="0" smtClean="0">
                  <a:ln w="18000">
                    <a:noFill/>
                    <a:prstDash val="solid"/>
                    <a:miter lim="800000"/>
                  </a:ln>
                </a:rPr>
                <a:t>から提案いただいた本補助</a:t>
              </a:r>
              <a:r>
                <a:rPr lang="ja-JP" altLang="en-US" sz="1000" b="1" dirty="0">
                  <a:ln w="18000">
                    <a:noFill/>
                    <a:prstDash val="solid"/>
                    <a:miter lim="800000"/>
                  </a:ln>
                </a:rPr>
                <a:t>金を活用して大広間（座敷）にテーブルと</a:t>
              </a:r>
              <a:r>
                <a:rPr lang="ja-JP" altLang="en-US" sz="1000" b="1" dirty="0" smtClean="0">
                  <a:ln w="18000">
                    <a:noFill/>
                    <a:prstDash val="solid"/>
                    <a:miter lim="800000"/>
                  </a:ln>
                </a:rPr>
                <a:t>イスの導入により、顧客</a:t>
              </a:r>
              <a:r>
                <a:rPr lang="ja-JP" altLang="en-US" sz="1000" b="1" dirty="0">
                  <a:ln w="18000">
                    <a:noFill/>
                    <a:prstDash val="solid"/>
                    <a:miter lim="800000"/>
                  </a:ln>
                </a:rPr>
                <a:t>ニーズに対応することができました。同時に折込チラシの効果も手伝って評判は上々</a:t>
              </a:r>
              <a:r>
                <a:rPr lang="ja-JP" altLang="en-US" sz="1000" b="1" dirty="0" smtClean="0">
                  <a:ln w="18000">
                    <a:noFill/>
                    <a:prstDash val="solid"/>
                    <a:miter lim="800000"/>
                  </a:ln>
                </a:rPr>
                <a:t>です。</a:t>
              </a:r>
              <a:endParaRPr kumimoji="1" lang="ja-JP" altLang="en-US" sz="1000" dirty="0"/>
            </a:p>
          </p:txBody>
        </p:sp>
        <p:pic>
          <p:nvPicPr>
            <p:cNvPr id="26" name="図 25"/>
            <p:cNvPicPr>
              <a:picLocks noChangeAspect="1"/>
            </p:cNvPicPr>
            <p:nvPr/>
          </p:nvPicPr>
          <p:blipFill rotWithShape="1">
            <a:blip r:embed="rId14" cstate="print">
              <a:extLst>
                <a:ext uri="{28A0092B-C50C-407E-A947-70E740481C1C}">
                  <a14:useLocalDpi xmlns:a14="http://schemas.microsoft.com/office/drawing/2010/main"/>
                </a:ext>
              </a:extLst>
            </a:blip>
            <a:srcRect l="19354" t="22202" r="8639" b="9211"/>
            <a:stretch/>
          </p:blipFill>
          <p:spPr>
            <a:xfrm>
              <a:off x="7951006" y="3763663"/>
              <a:ext cx="1440000" cy="1028701"/>
            </a:xfrm>
            <a:prstGeom prst="rect">
              <a:avLst/>
            </a:prstGeom>
          </p:spPr>
        </p:pic>
        <p:sp>
          <p:nvSpPr>
            <p:cNvPr id="85" name="円/楕円 84"/>
            <p:cNvSpPr/>
            <p:nvPr/>
          </p:nvSpPr>
          <p:spPr>
            <a:xfrm>
              <a:off x="7775492" y="3165924"/>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販路拡大</a:t>
              </a:r>
              <a:endParaRPr kumimoji="1" lang="ja-JP" altLang="en-US" sz="1400" dirty="0">
                <a:solidFill>
                  <a:schemeClr val="tx1"/>
                </a:solidFill>
              </a:endParaRPr>
            </a:p>
          </p:txBody>
        </p:sp>
      </p:grpSp>
      <p:grpSp>
        <p:nvGrpSpPr>
          <p:cNvPr id="62" name="グループ化 61"/>
          <p:cNvGrpSpPr/>
          <p:nvPr/>
        </p:nvGrpSpPr>
        <p:grpSpPr>
          <a:xfrm>
            <a:off x="11579220" y="8379012"/>
            <a:ext cx="3714923" cy="2310668"/>
            <a:chOff x="11599863" y="3173819"/>
            <a:chExt cx="3714923" cy="2310668"/>
          </a:xfrm>
        </p:grpSpPr>
        <p:grpSp>
          <p:nvGrpSpPr>
            <p:cNvPr id="59" name="グループ化 58"/>
            <p:cNvGrpSpPr/>
            <p:nvPr/>
          </p:nvGrpSpPr>
          <p:grpSpPr>
            <a:xfrm>
              <a:off x="11599863" y="3188171"/>
              <a:ext cx="3714923" cy="2296316"/>
              <a:chOff x="11599863" y="3188171"/>
              <a:chExt cx="3714923" cy="2296316"/>
            </a:xfrm>
          </p:grpSpPr>
          <p:grpSp>
            <p:nvGrpSpPr>
              <p:cNvPr id="46" name="グループ化 45"/>
              <p:cNvGrpSpPr/>
              <p:nvPr/>
            </p:nvGrpSpPr>
            <p:grpSpPr>
              <a:xfrm>
                <a:off x="11609388" y="3188171"/>
                <a:ext cx="3705398" cy="1444558"/>
                <a:chOff x="8395855" y="748143"/>
                <a:chExt cx="3705398" cy="1501385"/>
              </a:xfrm>
            </p:grpSpPr>
            <p:sp>
              <p:nvSpPr>
                <p:cNvPr id="47" name="角丸四角形 46"/>
                <p:cNvSpPr/>
                <p:nvPr/>
              </p:nvSpPr>
              <p:spPr>
                <a:xfrm>
                  <a:off x="8395855" y="748143"/>
                  <a:ext cx="3705398" cy="523827"/>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540000" algn="just">
                    <a:tabLst>
                      <a:tab pos="541338" algn="l"/>
                    </a:tabLst>
                  </a:pP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高齢化等顧客ニーズの変化に対応した</a:t>
                  </a:r>
                  <a:endParaRPr lang="en-US" altLang="ja-JP" sz="1400" dirty="0">
                    <a:ln w="9525" cmpd="sng">
                      <a:solidFill>
                        <a:srgbClr val="FFFFFF"/>
                      </a:solidFill>
                      <a:prstDash val="solid"/>
                    </a:ln>
                    <a:solidFill>
                      <a:srgbClr val="FFFFFF"/>
                    </a:solidFill>
                    <a:effectLst>
                      <a:outerShdw blurRad="63500" dir="3600000" algn="tl" rotWithShape="0">
                        <a:srgbClr val="000000">
                          <a:alpha val="70000"/>
                        </a:srgbClr>
                      </a:outerShdw>
                    </a:effectLst>
                  </a:endParaRPr>
                </a:p>
                <a:p>
                  <a:pPr marL="540000" algn="just">
                    <a:tabLst>
                      <a:tab pos="541338" algn="l"/>
                    </a:tabLst>
                  </a:pPr>
                  <a:r>
                    <a:rPr lang="ja-JP" altLang="en-US" sz="1400" dirty="0">
                      <a:ln w="9525" cmpd="sng">
                        <a:solidFill>
                          <a:srgbClr val="FFFFFF"/>
                        </a:solidFill>
                        <a:prstDash val="solid"/>
                      </a:ln>
                      <a:solidFill>
                        <a:srgbClr val="FFFFFF"/>
                      </a:solidFill>
                      <a:effectLst>
                        <a:outerShdw blurRad="63500" dir="3600000" algn="tl" rotWithShape="0">
                          <a:srgbClr val="000000">
                            <a:alpha val="70000"/>
                          </a:srgbClr>
                        </a:outerShdw>
                      </a:effectLst>
                    </a:rPr>
                    <a:t>法要宴席利用拡大等による販路拡大</a:t>
                  </a:r>
                </a:p>
              </p:txBody>
            </p:sp>
            <p:sp>
              <p:nvSpPr>
                <p:cNvPr id="49" name="角丸四角形 48"/>
                <p:cNvSpPr/>
                <p:nvPr/>
              </p:nvSpPr>
              <p:spPr>
                <a:xfrm>
                  <a:off x="10282683" y="1351539"/>
                  <a:ext cx="1800000" cy="897989"/>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altLang="ja-JP" sz="1200" dirty="0">
                      <a:ln w="9525">
                        <a:solidFill>
                          <a:schemeClr val="tx1"/>
                        </a:solidFill>
                        <a:prstDash val="solid"/>
                        <a:miter lim="800000"/>
                      </a:ln>
                      <a:solidFill>
                        <a:schemeClr val="tx1"/>
                      </a:solidFill>
                      <a:latin typeface="+mn-ea"/>
                    </a:rPr>
                    <a:t>【</a:t>
                  </a:r>
                  <a:r>
                    <a:rPr lang="ja-JP" altLang="en-US" sz="1200" dirty="0">
                      <a:ln w="9525">
                        <a:solidFill>
                          <a:schemeClr val="tx1"/>
                        </a:solidFill>
                        <a:prstDash val="solid"/>
                        <a:miter lim="800000"/>
                      </a:ln>
                      <a:solidFill>
                        <a:schemeClr val="tx1"/>
                      </a:solidFill>
                      <a:latin typeface="+mn-ea"/>
                    </a:rPr>
                    <a:t>徳地商工会</a:t>
                  </a:r>
                  <a:r>
                    <a:rPr lang="en-US" altLang="ja-JP" sz="1200" dirty="0">
                      <a:ln w="9525">
                        <a:solidFill>
                          <a:schemeClr val="tx1"/>
                        </a:solidFill>
                        <a:prstDash val="solid"/>
                        <a:miter lim="800000"/>
                      </a:ln>
                      <a:solidFill>
                        <a:schemeClr val="tx1"/>
                      </a:solidFill>
                      <a:latin typeface="+mn-ea"/>
                    </a:rPr>
                    <a:t>】</a:t>
                  </a:r>
                </a:p>
                <a:p>
                  <a:r>
                    <a:rPr lang="ja-JP" altLang="en-US" sz="1400" dirty="0" smtClean="0">
                      <a:ln w="9525">
                        <a:solidFill>
                          <a:schemeClr val="tx1"/>
                        </a:solidFill>
                        <a:prstDash val="solid"/>
                        <a:miter lim="800000"/>
                      </a:ln>
                      <a:solidFill>
                        <a:schemeClr val="tx1"/>
                      </a:solidFill>
                      <a:latin typeface="+mn-ea"/>
                    </a:rPr>
                    <a:t>山小屋</a:t>
                  </a:r>
                  <a:endParaRPr lang="en-US" altLang="ja-JP" sz="1400" dirty="0" smtClean="0">
                    <a:ln w="9525">
                      <a:solidFill>
                        <a:schemeClr val="tx1"/>
                      </a:solidFill>
                      <a:prstDash val="solid"/>
                      <a:miter lim="800000"/>
                    </a:ln>
                    <a:solidFill>
                      <a:schemeClr val="tx1"/>
                    </a:solidFill>
                    <a:latin typeface="+mn-ea"/>
                  </a:endParaRPr>
                </a:p>
                <a:p>
                  <a:r>
                    <a:rPr lang="ja-JP" altLang="en-US" sz="1400" dirty="0" smtClean="0">
                      <a:ln w="9525">
                        <a:solidFill>
                          <a:schemeClr val="tx1"/>
                        </a:solidFill>
                        <a:prstDash val="solid"/>
                        <a:miter lim="800000"/>
                      </a:ln>
                      <a:solidFill>
                        <a:schemeClr val="tx1"/>
                      </a:solidFill>
                      <a:latin typeface="+mn-ea"/>
                    </a:rPr>
                    <a:t>　代表</a:t>
                  </a:r>
                  <a:r>
                    <a:rPr kumimoji="1" lang="ja-JP" altLang="en-US" sz="1400" dirty="0" smtClean="0">
                      <a:ln w="9525">
                        <a:solidFill>
                          <a:schemeClr val="tx1"/>
                        </a:solidFill>
                        <a:prstDash val="solid"/>
                        <a:miter lim="800000"/>
                      </a:ln>
                      <a:solidFill>
                        <a:schemeClr val="tx1"/>
                      </a:solidFill>
                      <a:latin typeface="+mn-ea"/>
                    </a:rPr>
                    <a:t>　</a:t>
                  </a:r>
                  <a:r>
                    <a:rPr lang="ja-JP" altLang="en-US" sz="1400" dirty="0" smtClean="0">
                      <a:ln w="9525">
                        <a:solidFill>
                          <a:schemeClr val="tx1"/>
                        </a:solidFill>
                        <a:prstDash val="solid"/>
                        <a:miter lim="800000"/>
                      </a:ln>
                      <a:solidFill>
                        <a:schemeClr val="tx1"/>
                      </a:solidFill>
                      <a:latin typeface="+mn-ea"/>
                    </a:rPr>
                    <a:t>徳冨　絹子</a:t>
                  </a:r>
                  <a:endParaRPr lang="en-US" altLang="ja-JP" sz="1400" dirty="0" smtClean="0">
                    <a:ln w="9525">
                      <a:solidFill>
                        <a:schemeClr val="tx1"/>
                      </a:solidFill>
                      <a:prstDash val="solid"/>
                      <a:miter lim="800000"/>
                    </a:ln>
                    <a:solidFill>
                      <a:schemeClr val="tx1"/>
                    </a:solidFill>
                    <a:latin typeface="+mn-ea"/>
                  </a:endParaRPr>
                </a:p>
                <a:p>
                  <a:pPr algn="ctr"/>
                  <a:endParaRPr kumimoji="1" lang="ja-JP" altLang="en-US" sz="1400" dirty="0">
                    <a:ln w="18000">
                      <a:solidFill>
                        <a:schemeClr val="accent2">
                          <a:satMod val="140000"/>
                        </a:schemeClr>
                      </a:solidFill>
                      <a:prstDash val="solid"/>
                      <a:miter lim="800000"/>
                    </a:ln>
                    <a:noFill/>
                    <a:latin typeface="+mn-ea"/>
                  </a:endParaRPr>
                </a:p>
              </p:txBody>
            </p:sp>
          </p:grpSp>
          <p:sp>
            <p:nvSpPr>
              <p:cNvPr id="84" name="テキスト ボックス 83"/>
              <p:cNvSpPr txBox="1"/>
              <p:nvPr/>
            </p:nvSpPr>
            <p:spPr>
              <a:xfrm>
                <a:off x="11599863" y="4776601"/>
                <a:ext cx="3652698" cy="707886"/>
              </a:xfrm>
              <a:prstGeom prst="rect">
                <a:avLst/>
              </a:prstGeom>
              <a:noFill/>
            </p:spPr>
            <p:txBody>
              <a:bodyPr wrap="square" rtlCol="0">
                <a:spAutoFit/>
              </a:bodyPr>
              <a:lstStyle/>
              <a:p>
                <a:r>
                  <a:rPr lang="ja-JP" altLang="en-US" sz="1000" b="1" dirty="0" smtClean="0">
                    <a:ln w="18000">
                      <a:noFill/>
                      <a:prstDash val="solid"/>
                      <a:miter lim="800000"/>
                    </a:ln>
                  </a:rPr>
                  <a:t>顧客ニーズのあらゆるシーンに対応するため、フレキシブルタイプ</a:t>
                </a:r>
                <a:r>
                  <a:rPr lang="ja-JP" altLang="en-US" sz="1000" b="1" dirty="0">
                    <a:ln w="18000">
                      <a:noFill/>
                      <a:prstDash val="solid"/>
                      <a:miter lim="800000"/>
                    </a:ln>
                  </a:rPr>
                  <a:t>のテーブルと椅子の</a:t>
                </a:r>
                <a:r>
                  <a:rPr lang="ja-JP" altLang="en-US" sz="1000" b="1" dirty="0" smtClean="0">
                    <a:ln w="18000">
                      <a:noFill/>
                      <a:prstDash val="solid"/>
                      <a:miter lim="800000"/>
                    </a:ln>
                  </a:rPr>
                  <a:t>導入及び柔軟</a:t>
                </a:r>
                <a:r>
                  <a:rPr lang="ja-JP" altLang="en-US" sz="1000" b="1" dirty="0">
                    <a:ln w="18000">
                      <a:noFill/>
                      <a:prstDash val="solid"/>
                      <a:miter lim="800000"/>
                    </a:ln>
                  </a:rPr>
                  <a:t>に宴席会場を仕切るための</a:t>
                </a:r>
                <a:r>
                  <a:rPr lang="ja-JP" altLang="en-US" sz="1000" b="1" dirty="0" smtClean="0">
                    <a:ln w="18000">
                      <a:noFill/>
                      <a:prstDash val="solid"/>
                      <a:miter lim="800000"/>
                    </a:ln>
                  </a:rPr>
                  <a:t>アコーディオンカーテンを設置しました。また、</a:t>
                </a:r>
                <a:r>
                  <a:rPr lang="ja-JP" altLang="en-US" sz="1000" b="1" dirty="0">
                    <a:ln w="18000">
                      <a:noFill/>
                      <a:prstDash val="solid"/>
                      <a:miter lim="800000"/>
                    </a:ln>
                  </a:rPr>
                  <a:t>法要宴席プラン</a:t>
                </a:r>
                <a:r>
                  <a:rPr lang="ja-JP" altLang="en-US" sz="1000" b="1" dirty="0" smtClean="0">
                    <a:ln w="18000">
                      <a:noFill/>
                      <a:prstDash val="solid"/>
                      <a:miter lim="800000"/>
                    </a:ln>
                  </a:rPr>
                  <a:t>など作成し販売</a:t>
                </a:r>
                <a:r>
                  <a:rPr lang="ja-JP" altLang="en-US" sz="1000" b="1" dirty="0">
                    <a:ln w="18000">
                      <a:noFill/>
                      <a:prstDash val="solid"/>
                      <a:miter lim="800000"/>
                    </a:ln>
                  </a:rPr>
                  <a:t>促進の</a:t>
                </a:r>
                <a:r>
                  <a:rPr lang="ja-JP" altLang="en-US" sz="1000" b="1" dirty="0" smtClean="0">
                    <a:ln w="18000">
                      <a:noFill/>
                      <a:prstDash val="solid"/>
                      <a:miter lim="800000"/>
                    </a:ln>
                  </a:rPr>
                  <a:t>強化を図り、販路開拓につなげました。</a:t>
                </a:r>
                <a:endParaRPr kumimoji="1" lang="ja-JP" altLang="en-US" sz="1000" dirty="0"/>
              </a:p>
            </p:txBody>
          </p:sp>
        </p:grpSp>
        <p:pic>
          <p:nvPicPr>
            <p:cNvPr id="41" name="図 40"/>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930825" y="3768729"/>
              <a:ext cx="1241753" cy="931314"/>
            </a:xfrm>
            <a:prstGeom prst="rect">
              <a:avLst/>
            </a:prstGeom>
          </p:spPr>
        </p:pic>
        <p:sp>
          <p:nvSpPr>
            <p:cNvPr id="86" name="円/楕円 85"/>
            <p:cNvSpPr/>
            <p:nvPr/>
          </p:nvSpPr>
          <p:spPr>
            <a:xfrm>
              <a:off x="11599863" y="3173819"/>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販路拡大</a:t>
              </a:r>
              <a:endParaRPr kumimoji="1" lang="ja-JP" altLang="en-US" sz="1400" dirty="0">
                <a:solidFill>
                  <a:schemeClr val="tx1"/>
                </a:solidFill>
              </a:endParaRPr>
            </a:p>
          </p:txBody>
        </p:sp>
      </p:grpSp>
      <p:sp>
        <p:nvSpPr>
          <p:cNvPr id="87" name="円/楕円 86"/>
          <p:cNvSpPr/>
          <p:nvPr/>
        </p:nvSpPr>
        <p:spPr>
          <a:xfrm>
            <a:off x="11631403" y="5772186"/>
            <a:ext cx="557561" cy="5446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販路拡大</a:t>
            </a:r>
            <a:endParaRPr kumimoji="1" lang="ja-JP" altLang="en-US" sz="1400" dirty="0">
              <a:solidFill>
                <a:schemeClr val="tx1"/>
              </a:solidFill>
            </a:endParaRPr>
          </a:p>
        </p:txBody>
      </p:sp>
      <p:pic>
        <p:nvPicPr>
          <p:cNvPr id="52" name="図 51"/>
          <p:cNvPicPr>
            <a:picLocks noChangeAspect="1"/>
          </p:cNvPicPr>
          <p:nvPr/>
        </p:nvPicPr>
        <p:blipFill rotWithShape="1">
          <a:blip r:embed="rId16" cstate="print">
            <a:extLst>
              <a:ext uri="{28A0092B-C50C-407E-A947-70E740481C1C}">
                <a14:useLocalDpi xmlns:a14="http://schemas.microsoft.com/office/drawing/2010/main" val="0"/>
              </a:ext>
            </a:extLst>
          </a:blip>
          <a:srcRect l="9764" r="5198"/>
          <a:stretch/>
        </p:blipFill>
        <p:spPr>
          <a:xfrm>
            <a:off x="8656592" y="3839211"/>
            <a:ext cx="903313" cy="899541"/>
          </a:xfrm>
          <a:prstGeom prst="rect">
            <a:avLst/>
          </a:prstGeom>
        </p:spPr>
      </p:pic>
      <p:pic>
        <p:nvPicPr>
          <p:cNvPr id="44" name="図 43"/>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2517" r="100000"/>
                    </a14:imgEffect>
                  </a14:imgLayer>
                </a14:imgProps>
              </a:ext>
              <a:ext uri="{28A0092B-C50C-407E-A947-70E740481C1C}">
                <a14:useLocalDpi xmlns:a14="http://schemas.microsoft.com/office/drawing/2010/main" val="0"/>
              </a:ext>
            </a:extLst>
          </a:blip>
          <a:stretch>
            <a:fillRect/>
          </a:stretch>
        </p:blipFill>
        <p:spPr>
          <a:xfrm>
            <a:off x="4283158" y="4702588"/>
            <a:ext cx="790083" cy="790083"/>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7401" y="6683123"/>
            <a:ext cx="715635" cy="540308"/>
          </a:xfrm>
          <a:prstGeom prst="rect">
            <a:avLst/>
          </a:prstGeom>
        </p:spPr>
      </p:pic>
      <p:pic>
        <p:nvPicPr>
          <p:cNvPr id="72" name="図 7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4214165" y="6499677"/>
            <a:ext cx="928071" cy="928071"/>
          </a:xfrm>
          <a:prstGeom prst="rect">
            <a:avLst/>
          </a:prstGeom>
        </p:spPr>
      </p:pic>
      <p:pic>
        <p:nvPicPr>
          <p:cNvPr id="57" name="図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20680" y="8415490"/>
            <a:ext cx="1062356" cy="628915"/>
          </a:xfrm>
          <a:prstGeom prst="rect">
            <a:avLst/>
          </a:prstGeom>
        </p:spPr>
      </p:pic>
      <p:pic>
        <p:nvPicPr>
          <p:cNvPr id="74" name="図 73"/>
          <p:cNvPicPr>
            <a:picLocks noChangeAspect="1"/>
          </p:cNvPicPr>
          <p:nvPr/>
        </p:nvPicPr>
        <p:blipFill rotWithShape="1">
          <a:blip r:embed="rId22" cstate="print">
            <a:extLst>
              <a:ext uri="{28A0092B-C50C-407E-A947-70E740481C1C}">
                <a14:useLocalDpi xmlns:a14="http://schemas.microsoft.com/office/drawing/2010/main" val="0"/>
              </a:ext>
            </a:extLst>
          </a:blip>
          <a:srcRect l="10002" t="3008" r="7714" b="4789"/>
          <a:stretch/>
        </p:blipFill>
        <p:spPr>
          <a:xfrm>
            <a:off x="6991789" y="4845092"/>
            <a:ext cx="529934" cy="593817"/>
          </a:xfrm>
          <a:prstGeom prst="rect">
            <a:avLst/>
          </a:prstGeom>
        </p:spPr>
      </p:pic>
      <p:pic>
        <p:nvPicPr>
          <p:cNvPr id="88" name="図 8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43098" y="10058527"/>
            <a:ext cx="581408" cy="541473"/>
          </a:xfrm>
          <a:prstGeom prst="rect">
            <a:avLst/>
          </a:prstGeom>
        </p:spPr>
      </p:pic>
      <p:pic>
        <p:nvPicPr>
          <p:cNvPr id="89" name="図 8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804041" y="6669331"/>
            <a:ext cx="717518" cy="524685"/>
          </a:xfrm>
          <a:prstGeom prst="rect">
            <a:avLst/>
          </a:prstGeom>
        </p:spPr>
      </p:pic>
      <p:pic>
        <p:nvPicPr>
          <p:cNvPr id="90" name="図 8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768633" y="10088349"/>
            <a:ext cx="752926" cy="541166"/>
          </a:xfrm>
          <a:prstGeom prst="rect">
            <a:avLst/>
          </a:prstGeom>
        </p:spPr>
      </p:pic>
      <p:pic>
        <p:nvPicPr>
          <p:cNvPr id="10" name="図 9"/>
          <p:cNvPicPr>
            <a:picLocks noChangeAspect="1"/>
          </p:cNvPicPr>
          <p:nvPr/>
        </p:nvPicPr>
        <p:blipFill rotWithShape="1">
          <a:blip r:embed="rId26" cstate="print">
            <a:extLst>
              <a:ext uri="{28A0092B-C50C-407E-A947-70E740481C1C}">
                <a14:useLocalDpi xmlns:a14="http://schemas.microsoft.com/office/drawing/2010/main" val="0"/>
              </a:ext>
            </a:extLst>
          </a:blip>
          <a:srcRect l="8669" t="18467" r="9070" b="6406"/>
          <a:stretch/>
        </p:blipFill>
        <p:spPr>
          <a:xfrm flipH="1">
            <a:off x="4243510" y="9935410"/>
            <a:ext cx="818775" cy="746579"/>
          </a:xfrm>
          <a:prstGeom prst="rect">
            <a:avLst/>
          </a:prstGeom>
        </p:spPr>
      </p:pic>
      <p:pic>
        <p:nvPicPr>
          <p:cNvPr id="11" name="図 1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55767" y="8340427"/>
            <a:ext cx="1072043" cy="635380"/>
          </a:xfrm>
          <a:prstGeom prst="rect">
            <a:avLst/>
          </a:prstGeom>
        </p:spPr>
      </p:pic>
      <p:pic>
        <p:nvPicPr>
          <p:cNvPr id="93" name="図 92" descr="商店.jpg"/>
          <p:cNvPicPr>
            <a:picLocks noChangeAspect="1"/>
          </p:cNvPicPr>
          <p:nvPr/>
        </p:nvPicPr>
        <p:blipFill>
          <a:blip r:embed="rId28" cstate="print"/>
          <a:srcRect l="3939" r="2562"/>
          <a:stretch>
            <a:fillRect/>
          </a:stretch>
        </p:blipFill>
        <p:spPr>
          <a:xfrm>
            <a:off x="243840" y="0"/>
            <a:ext cx="7416800" cy="1274511"/>
          </a:xfrm>
          <a:prstGeom prst="rect">
            <a:avLst/>
          </a:prstGeom>
        </p:spPr>
      </p:pic>
      <p:pic>
        <p:nvPicPr>
          <p:cNvPr id="99" name="図 98" descr="274872.jpg"/>
          <p:cNvPicPr>
            <a:picLocks noChangeAspect="1"/>
          </p:cNvPicPr>
          <p:nvPr/>
        </p:nvPicPr>
        <p:blipFill>
          <a:blip r:embed="rId29" cstate="print"/>
          <a:stretch>
            <a:fillRect/>
          </a:stretch>
        </p:blipFill>
        <p:spPr>
          <a:xfrm>
            <a:off x="4047815" y="1239521"/>
            <a:ext cx="3495213" cy="2621279"/>
          </a:xfrm>
          <a:prstGeom prst="rect">
            <a:avLst/>
          </a:prstGeom>
        </p:spPr>
      </p:pic>
    </p:spTree>
    <p:extLst>
      <p:ext uri="{BB962C8B-B14F-4D97-AF65-F5344CB8AC3E}">
        <p14:creationId xmlns:p14="http://schemas.microsoft.com/office/powerpoint/2010/main" val="1326455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Template>
  <TotalTime>0</TotalTime>
  <Words>801</Words>
  <Application>Microsoft Office PowerPoint</Application>
  <PresentationFormat>ユーザー設定</PresentationFormat>
  <Paragraphs>130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AR P丸ゴシック体M</vt:lpstr>
      <vt:lpstr>HG創英ﾌﾟﾚｾﾞﾝｽEB</vt:lpstr>
      <vt:lpstr>ＭＳ Ｐゴシック</vt:lpstr>
      <vt:lpstr>Arial</vt:lpstr>
      <vt:lpstr>Calibri</vt:lpstr>
      <vt:lpstr>Calibri Light</vt:lpstr>
      <vt:lpstr>ガイド入りテンプレートサンプル20130531三木さん</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cp:revision>
  <dcterms:created xsi:type="dcterms:W3CDTF">2014-04-30T02:37:53Z</dcterms:created>
  <dcterms:modified xsi:type="dcterms:W3CDTF">2017-04-18T04:30:23Z</dcterms:modified>
</cp:coreProperties>
</file>