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71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D0F5"/>
    <a:srgbClr val="4CAEE4"/>
    <a:srgbClr val="ACCD03"/>
    <a:srgbClr val="EBC71A"/>
    <a:srgbClr val="FD8200"/>
    <a:srgbClr val="C7D30B"/>
    <a:srgbClr val="A50082"/>
    <a:srgbClr val="FF94B4"/>
    <a:srgbClr val="D7BFCA"/>
    <a:srgbClr val="937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86418" autoAdjust="0"/>
  </p:normalViewPr>
  <p:slideViewPr>
    <p:cSldViewPr snapToGrid="0">
      <p:cViewPr varScale="1">
        <p:scale>
          <a:sx n="72" d="100"/>
          <a:sy n="72" d="100"/>
        </p:scale>
        <p:origin x="3048" y="72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056"/>
          </a:xfrm>
          <a:prstGeom prst="rect">
            <a:avLst/>
          </a:prstGeom>
        </p:spPr>
        <p:txBody>
          <a:bodyPr vert="horz" lIns="91440" tIns="45718" rIns="91440" bIns="457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40" tIns="45718" rIns="91440" bIns="4571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2022/11/11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907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18" rIns="91440" bIns="457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0" tIns="45718" rIns="91440" bIns="457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8055"/>
          </a:xfrm>
          <a:prstGeom prst="rect">
            <a:avLst/>
          </a:prstGeom>
        </p:spPr>
        <p:txBody>
          <a:bodyPr vert="horz" lIns="91440" tIns="45718" rIns="91440" bIns="457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40" tIns="45718" rIns="91440" bIns="4571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4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5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41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3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6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1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3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75" r:id="rId13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233327" y="187112"/>
            <a:ext cx="7299156" cy="4065227"/>
          </a:xfrm>
          <a:prstGeom prst="rect">
            <a:avLst/>
          </a:prstGeom>
          <a:solidFill>
            <a:srgbClr val="4CA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219052" y="658528"/>
            <a:ext cx="6249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インボイス制度対策</a:t>
            </a:r>
            <a:r>
              <a:rPr lang="ja-JP" altLang="en-US" sz="3600" dirty="0"/>
              <a:t>セミナー</a:t>
            </a:r>
            <a:endParaRPr kumimoji="1" lang="ja-JP" altLang="en-US" sz="3600" dirty="0">
              <a:effectLst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368780" y="594112"/>
            <a:ext cx="1847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ja-JP" altLang="en-US" sz="4800" b="1" dirty="0">
              <a:effectLst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941848" y="186730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/>
              <a:t>令和</a:t>
            </a:r>
            <a:r>
              <a:rPr lang="en-US" altLang="ja-JP" sz="1000" dirty="0"/>
              <a:t>3</a:t>
            </a:r>
            <a:r>
              <a:rPr kumimoji="1" lang="ja-JP" altLang="en-US" sz="1000" dirty="0">
                <a:effectLst/>
              </a:rPr>
              <a:t>年度補正 　事業環境変化対応型支援事業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101169" y="1346425"/>
            <a:ext cx="5681357" cy="303980"/>
          </a:xfrm>
          <a:prstGeom prst="roundRect">
            <a:avLst>
              <a:gd name="adj" fmla="val 50000"/>
            </a:avLst>
          </a:prstGeom>
          <a:solidFill>
            <a:srgbClr val="4CA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ffectLst/>
              </a:rPr>
              <a:t>～制度の概要と実務対応について～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316808" y="5905312"/>
            <a:ext cx="1135410" cy="29985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bg1"/>
                </a:solidFill>
              </a:rPr>
              <a:t>講師紹介</a:t>
            </a:r>
          </a:p>
        </p:txBody>
      </p:sp>
      <p:sp>
        <p:nvSpPr>
          <p:cNvPr id="42" name="Rectangle 12"/>
          <p:cNvSpPr/>
          <p:nvPr/>
        </p:nvSpPr>
        <p:spPr>
          <a:xfrm>
            <a:off x="883259" y="6206106"/>
            <a:ext cx="2842256" cy="107721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ja-JP" altLang="en-US" sz="1600" dirty="0"/>
              <a:t>・インボイスって何？</a:t>
            </a:r>
            <a:endParaRPr lang="en-US" altLang="ja-JP" sz="1600" dirty="0"/>
          </a:p>
          <a:p>
            <a:r>
              <a:rPr lang="ja-JP" altLang="en-US" sz="1600" dirty="0"/>
              <a:t>・インボイスで何が変わる？</a:t>
            </a:r>
            <a:endParaRPr lang="en-US" altLang="ja-JP" sz="1600" dirty="0"/>
          </a:p>
          <a:p>
            <a:r>
              <a:rPr lang="ja-JP" altLang="en-US" sz="1600" dirty="0"/>
              <a:t>・インボイス導入での注意点</a:t>
            </a:r>
            <a:endParaRPr lang="en-US" altLang="ja-JP" sz="1600" dirty="0"/>
          </a:p>
          <a:p>
            <a:r>
              <a:rPr lang="ja-JP" altLang="en-US" sz="1600" dirty="0"/>
              <a:t>・質疑応答</a:t>
            </a:r>
            <a:endParaRPr lang="en-US" altLang="ja-JP" sz="1600" dirty="0"/>
          </a:p>
        </p:txBody>
      </p:sp>
      <p:sp>
        <p:nvSpPr>
          <p:cNvPr id="26" name="Rectangle 12"/>
          <p:cNvSpPr/>
          <p:nvPr/>
        </p:nvSpPr>
        <p:spPr>
          <a:xfrm>
            <a:off x="317869" y="1772831"/>
            <a:ext cx="7133722" cy="2416046"/>
          </a:xfrm>
          <a:prstGeom prst="rect">
            <a:avLst/>
          </a:prstGeom>
          <a:solidFill>
            <a:schemeClr val="bg1"/>
          </a:solidFill>
        </p:spPr>
        <p:txBody>
          <a:bodyPr vert="horz" wrap="square">
            <a:spAutoFit/>
          </a:bodyPr>
          <a:lstStyle/>
          <a:p>
            <a:r>
              <a:rPr lang="ja-JP" altLang="en-US" sz="1400" dirty="0"/>
              <a:t>　</a:t>
            </a:r>
            <a:r>
              <a:rPr lang="en-US" altLang="ja-JP" sz="1600" dirty="0"/>
              <a:t>2023</a:t>
            </a:r>
            <a:r>
              <a:rPr lang="ja-JP" altLang="en-US" sz="1600" dirty="0"/>
              <a:t>年（令和</a:t>
            </a:r>
            <a:r>
              <a:rPr lang="en-US" altLang="ja-JP" sz="1600" dirty="0"/>
              <a:t>5</a:t>
            </a:r>
            <a:r>
              <a:rPr lang="ja-JP" altLang="en-US" sz="1600" dirty="0"/>
              <a:t>年）</a:t>
            </a:r>
            <a:r>
              <a:rPr lang="en-US" altLang="ja-JP" sz="1600" dirty="0"/>
              <a:t>10</a:t>
            </a:r>
            <a:r>
              <a:rPr lang="ja-JP" altLang="en-US" sz="1600" dirty="0"/>
              <a:t>月からインボイス制度が開始します。インボイス＝適格請求書は、従来の区分記載請求書の内容に加え、インボイス登録番号、適用税率、適用税率ごとの消費税額の記載が必要になります。</a:t>
            </a:r>
            <a:r>
              <a:rPr lang="en-US" altLang="ja-JP" sz="1600" dirty="0"/>
              <a:t>2021</a:t>
            </a:r>
            <a:r>
              <a:rPr lang="ja-JP" altLang="en-US" sz="1600" dirty="0"/>
              <a:t>年（令和</a:t>
            </a:r>
            <a:r>
              <a:rPr lang="en-US" altLang="ja-JP" sz="1600" dirty="0"/>
              <a:t>3</a:t>
            </a:r>
            <a:r>
              <a:rPr lang="ja-JP" altLang="en-US" sz="1600" dirty="0"/>
              <a:t>年）</a:t>
            </a:r>
            <a:r>
              <a:rPr lang="en-US" altLang="ja-JP" sz="1600" dirty="0"/>
              <a:t>10</a:t>
            </a:r>
            <a:r>
              <a:rPr lang="ja-JP" altLang="en-US" sz="1600" dirty="0"/>
              <a:t>月から発行事業者登録が始まっており、制度開始時から導入するには、事情により登録が困難な場合を除き、 令和</a:t>
            </a:r>
            <a:r>
              <a:rPr lang="en-US" altLang="ja-JP" sz="1600" dirty="0"/>
              <a:t>5</a:t>
            </a:r>
            <a:r>
              <a:rPr lang="ja-JP" altLang="en-US" sz="1600" dirty="0"/>
              <a:t>年</a:t>
            </a:r>
            <a:r>
              <a:rPr lang="en-US" altLang="ja-JP" sz="1600" dirty="0"/>
              <a:t>3</a:t>
            </a:r>
            <a:r>
              <a:rPr lang="ja-JP" altLang="en-US" sz="1600" dirty="0"/>
              <a:t>月</a:t>
            </a:r>
            <a:r>
              <a:rPr lang="en-US" altLang="ja-JP" sz="1600" dirty="0"/>
              <a:t>31</a:t>
            </a:r>
            <a:r>
              <a:rPr lang="ja-JP" altLang="en-US" sz="1600" dirty="0"/>
              <a:t>日までに登録を終える必要があります。</a:t>
            </a:r>
            <a:endParaRPr lang="en-US" altLang="ja-JP" sz="1600" dirty="0"/>
          </a:p>
          <a:p>
            <a:endParaRPr lang="en-US" altLang="ja-JP" sz="1500" dirty="0"/>
          </a:p>
          <a:p>
            <a:pPr algn="ctr"/>
            <a:r>
              <a:rPr lang="ja-JP" altLang="en-US" sz="2800" b="1" u="sng" dirty="0"/>
              <a:t>インボイス制度は業種や売上高に関わらず、</a:t>
            </a:r>
            <a:endParaRPr lang="en-US" altLang="ja-JP" sz="2800" b="1" u="sng" dirty="0"/>
          </a:p>
          <a:p>
            <a:pPr algn="ctr"/>
            <a:r>
              <a:rPr lang="en-US" altLang="ja-JP" sz="2800" b="1" dirty="0"/>
              <a:t> </a:t>
            </a:r>
            <a:r>
              <a:rPr lang="ja-JP" altLang="en-US" sz="2800" b="1" u="sng" dirty="0"/>
              <a:t>ほとんどの事業者に影響があります。</a:t>
            </a:r>
            <a:endParaRPr lang="en-US" altLang="ja-JP" sz="2800" b="1" u="sng" dirty="0"/>
          </a:p>
        </p:txBody>
      </p:sp>
      <p:sp>
        <p:nvSpPr>
          <p:cNvPr id="40" name="正方形/長方形 39"/>
          <p:cNvSpPr/>
          <p:nvPr/>
        </p:nvSpPr>
        <p:spPr>
          <a:xfrm>
            <a:off x="4226222" y="5813528"/>
            <a:ext cx="3299063" cy="1496507"/>
          </a:xfrm>
          <a:prstGeom prst="rect">
            <a:avLst/>
          </a:prstGeom>
          <a:noFill/>
          <a:ln w="38100">
            <a:solidFill>
              <a:srgbClr val="4CAE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235391" y="5808234"/>
            <a:ext cx="3874882" cy="1501801"/>
          </a:xfrm>
          <a:prstGeom prst="rect">
            <a:avLst/>
          </a:prstGeom>
          <a:noFill/>
          <a:ln w="38100">
            <a:solidFill>
              <a:srgbClr val="4CAE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341712" y="5906133"/>
            <a:ext cx="1512725" cy="2999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bg1"/>
                </a:solidFill>
              </a:rPr>
              <a:t>セミナー内容</a:t>
            </a:r>
          </a:p>
        </p:txBody>
      </p:sp>
      <p:sp>
        <p:nvSpPr>
          <p:cNvPr id="59" name="Rectangle 12"/>
          <p:cNvSpPr/>
          <p:nvPr/>
        </p:nvSpPr>
        <p:spPr>
          <a:xfrm>
            <a:off x="4703409" y="6290535"/>
            <a:ext cx="2332098" cy="83099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ja-JP" altLang="en-US" sz="1400" dirty="0"/>
              <a:t>中国税理士会　光支部所属</a:t>
            </a:r>
            <a:endParaRPr lang="en-US" altLang="ja-JP" sz="1400" dirty="0"/>
          </a:p>
          <a:p>
            <a:r>
              <a:rPr lang="ja-JP" altLang="en-US" sz="1400" dirty="0"/>
              <a:t>久原和幸税理士事務所</a:t>
            </a:r>
            <a:endParaRPr lang="en-US" altLang="ja-JP" sz="1400" dirty="0"/>
          </a:p>
          <a:p>
            <a:pPr algn="dist"/>
            <a:r>
              <a:rPr lang="ja-JP" altLang="en-US" sz="1200" dirty="0"/>
              <a:t>税理士</a:t>
            </a:r>
            <a:r>
              <a:rPr lang="ja-JP" altLang="en-US" sz="2000" dirty="0"/>
              <a:t>久原和幸</a:t>
            </a:r>
            <a:r>
              <a:rPr lang="ja-JP" altLang="en-US" sz="1400" dirty="0"/>
              <a:t>氏</a:t>
            </a:r>
            <a:endParaRPr lang="en-US" altLang="ja-JP" sz="1400" dirty="0">
              <a:effectLst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41712" y="7466671"/>
            <a:ext cx="2209444" cy="3356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dirty="0">
                <a:solidFill>
                  <a:schemeClr val="bg1"/>
                </a:solidFill>
              </a:rPr>
              <a:t>申込・問い合わせ先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233327" y="7380194"/>
            <a:ext cx="7282762" cy="1103483"/>
          </a:xfrm>
          <a:prstGeom prst="rect">
            <a:avLst/>
          </a:prstGeom>
          <a:noFill/>
          <a:ln w="38100">
            <a:solidFill>
              <a:srgbClr val="4CAE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Rectangle 12"/>
          <p:cNvSpPr/>
          <p:nvPr/>
        </p:nvSpPr>
        <p:spPr>
          <a:xfrm>
            <a:off x="341711" y="7852735"/>
            <a:ext cx="7109879" cy="63094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altLang="ja-JP" sz="1700" dirty="0">
                <a:latin typeface="+mn-ea"/>
              </a:rPr>
              <a:t>Tel</a:t>
            </a:r>
            <a:r>
              <a:rPr lang="ja-JP" altLang="en-US" sz="1700" dirty="0">
                <a:latin typeface="+mn-ea"/>
                <a:sym typeface="Wingdings" panose="05000000000000000000" pitchFamily="2" charset="2"/>
              </a:rPr>
              <a:t>：（</a:t>
            </a:r>
            <a:r>
              <a:rPr lang="en-US" altLang="ja-JP" sz="1700" dirty="0">
                <a:latin typeface="+mn-ea"/>
                <a:sym typeface="Wingdings" panose="05000000000000000000" pitchFamily="2" charset="2"/>
              </a:rPr>
              <a:t>0820</a:t>
            </a:r>
            <a:r>
              <a:rPr lang="ja-JP" altLang="en-US" sz="1700" dirty="0">
                <a:latin typeface="+mn-ea"/>
              </a:rPr>
              <a:t>）</a:t>
            </a:r>
            <a:r>
              <a:rPr lang="en-US" altLang="ja-JP" sz="1700" dirty="0">
                <a:latin typeface="+mn-ea"/>
              </a:rPr>
              <a:t>62-0177</a:t>
            </a:r>
            <a:r>
              <a:rPr lang="ja-JP" altLang="en-US" sz="1700" dirty="0">
                <a:latin typeface="+mn-ea"/>
              </a:rPr>
              <a:t> </a:t>
            </a:r>
            <a:r>
              <a:rPr lang="en-US" altLang="ja-JP" sz="1700" dirty="0">
                <a:latin typeface="+mn-ea"/>
              </a:rPr>
              <a:t>/ Fax</a:t>
            </a:r>
            <a:r>
              <a:rPr lang="ja-JP" altLang="en-US" sz="1700" dirty="0">
                <a:latin typeface="+mn-ea"/>
                <a:sym typeface="Wingdings" panose="05000000000000000000" pitchFamily="2" charset="2"/>
              </a:rPr>
              <a:t>：（</a:t>
            </a:r>
            <a:r>
              <a:rPr lang="en-US" altLang="ja-JP" sz="1700" dirty="0">
                <a:latin typeface="+mn-ea"/>
                <a:sym typeface="Wingdings" panose="05000000000000000000" pitchFamily="2" charset="2"/>
              </a:rPr>
              <a:t>0820</a:t>
            </a:r>
            <a:r>
              <a:rPr lang="ja-JP" altLang="en-US" sz="1700" dirty="0">
                <a:latin typeface="+mn-ea"/>
              </a:rPr>
              <a:t>）</a:t>
            </a:r>
            <a:r>
              <a:rPr lang="en-US" altLang="ja-JP" sz="1700" dirty="0">
                <a:latin typeface="+mn-ea"/>
              </a:rPr>
              <a:t>62-0855</a:t>
            </a:r>
            <a:r>
              <a:rPr lang="ja-JP" altLang="en-US" sz="1700" dirty="0">
                <a:latin typeface="+mn-ea"/>
              </a:rPr>
              <a:t> </a:t>
            </a:r>
            <a:r>
              <a:rPr lang="en-US" altLang="ja-JP" sz="1700" dirty="0">
                <a:latin typeface="+mn-ea"/>
              </a:rPr>
              <a:t>/ Email</a:t>
            </a:r>
            <a:r>
              <a:rPr lang="ja-JP" altLang="en-US" sz="1700" dirty="0">
                <a:latin typeface="+mn-ea"/>
              </a:rPr>
              <a:t>：</a:t>
            </a:r>
            <a:r>
              <a:rPr lang="en-US" altLang="ja-JP" sz="1700" dirty="0">
                <a:latin typeface="+mn-ea"/>
              </a:rPr>
              <a:t>suigun2</a:t>
            </a:r>
            <a:r>
              <a:rPr lang="ja-JP" altLang="en-US" sz="1700" dirty="0">
                <a:latin typeface="+mn-ea"/>
              </a:rPr>
              <a:t>＠</a:t>
            </a:r>
            <a:r>
              <a:rPr lang="en-US" altLang="ja-JP" sz="1700" dirty="0">
                <a:latin typeface="+mn-ea"/>
              </a:rPr>
              <a:t>rose.ocn.ne.jp</a:t>
            </a:r>
          </a:p>
          <a:p>
            <a:pPr algn="ctr"/>
            <a:r>
              <a:rPr lang="ja-JP" altLang="en-US" sz="1300" dirty="0"/>
              <a:t>下記の申込書にご記入のうえ、</a:t>
            </a:r>
            <a:r>
              <a:rPr lang="ja-JP" altLang="en-US" sz="1500" dirty="0"/>
              <a:t>　</a:t>
            </a:r>
            <a:r>
              <a:rPr lang="ja-JP" altLang="en-US" sz="1300" u="sng" dirty="0"/>
              <a:t>令和</a:t>
            </a:r>
            <a:r>
              <a:rPr lang="en-US" altLang="ja-JP" sz="1300" u="sng" dirty="0"/>
              <a:t>5</a:t>
            </a:r>
            <a:r>
              <a:rPr lang="ja-JP" altLang="en-US" sz="1300" u="sng" dirty="0"/>
              <a:t>年  </a:t>
            </a:r>
            <a:r>
              <a:rPr lang="en-US" altLang="ja-JP" sz="1800" b="1" u="sng" dirty="0"/>
              <a:t>1 / 16 </a:t>
            </a:r>
            <a:r>
              <a:rPr lang="ja-JP" altLang="en-US" sz="1800" b="1" u="sng" dirty="0"/>
              <a:t>（月）</a:t>
            </a:r>
            <a:r>
              <a:rPr lang="ja-JP" altLang="en-US" sz="1800" dirty="0"/>
              <a:t>　</a:t>
            </a:r>
            <a:r>
              <a:rPr lang="ja-JP" altLang="en-US" sz="1400" dirty="0"/>
              <a:t>までに</a:t>
            </a:r>
            <a:r>
              <a:rPr lang="ja-JP" altLang="en-US" sz="1300" dirty="0"/>
              <a:t>、お申し込みください。</a:t>
            </a:r>
            <a:endParaRPr lang="en-US" altLang="ja-JP" sz="1300" dirty="0"/>
          </a:p>
        </p:txBody>
      </p:sp>
      <p:sp>
        <p:nvSpPr>
          <p:cNvPr id="71" name="Rectangle 12"/>
          <p:cNvSpPr/>
          <p:nvPr/>
        </p:nvSpPr>
        <p:spPr>
          <a:xfrm>
            <a:off x="2659541" y="7427058"/>
            <a:ext cx="484203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ja-JP" altLang="en-US" sz="2400" b="1" dirty="0"/>
              <a:t>上関町商工会　 </a:t>
            </a:r>
            <a:r>
              <a:rPr lang="ja-JP" altLang="en-US" sz="1400" dirty="0"/>
              <a:t>〒</a:t>
            </a:r>
            <a:r>
              <a:rPr lang="en-US" altLang="ja-JP" sz="1400" dirty="0"/>
              <a:t>742-1402</a:t>
            </a:r>
            <a:r>
              <a:rPr lang="ja-JP" altLang="en-US" sz="1400" dirty="0"/>
              <a:t>　上関町長島</a:t>
            </a:r>
            <a:r>
              <a:rPr lang="en-US" altLang="ja-JP" sz="1400" dirty="0"/>
              <a:t>437-5</a:t>
            </a:r>
          </a:p>
        </p:txBody>
      </p:sp>
      <p:cxnSp>
        <p:nvCxnSpPr>
          <p:cNvPr id="4" name="直線コネクタ 3"/>
          <p:cNvCxnSpPr>
            <a:cxnSpLocks/>
          </p:cNvCxnSpPr>
          <p:nvPr/>
        </p:nvCxnSpPr>
        <p:spPr>
          <a:xfrm>
            <a:off x="309240" y="8667335"/>
            <a:ext cx="7192332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2285063" y="8565447"/>
            <a:ext cx="3313568" cy="17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切　り　取　ら　ず、　そ　の　ま　ま　</a:t>
            </a:r>
            <a:r>
              <a:rPr kumimoji="1" lang="en-US" altLang="ja-JP" sz="1000" dirty="0">
                <a:solidFill>
                  <a:schemeClr val="tx1"/>
                </a:solidFill>
              </a:rPr>
              <a:t>FAX</a:t>
            </a:r>
            <a:r>
              <a:rPr kumimoji="1" lang="ja-JP" altLang="en-US" sz="900" dirty="0">
                <a:solidFill>
                  <a:schemeClr val="tx1"/>
                </a:solidFill>
              </a:rPr>
              <a:t>　し　て　く　だ　さ　い。</a:t>
            </a:r>
          </a:p>
        </p:txBody>
      </p:sp>
      <p:sp>
        <p:nvSpPr>
          <p:cNvPr id="45" name="Rectangle 12"/>
          <p:cNvSpPr/>
          <p:nvPr/>
        </p:nvSpPr>
        <p:spPr>
          <a:xfrm>
            <a:off x="1702051" y="8752704"/>
            <a:ext cx="4445252" cy="338554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/>
            <a:r>
              <a:rPr lang="ja-JP" altLang="en-US" sz="1500" dirty="0">
                <a:latin typeface="+mj-ea"/>
                <a:ea typeface="+mj-ea"/>
              </a:rPr>
              <a:t>「</a:t>
            </a:r>
            <a:r>
              <a:rPr lang="ja-JP" altLang="en-US" sz="1600" b="1" dirty="0">
                <a:latin typeface="+mj-ea"/>
                <a:ea typeface="+mj-ea"/>
              </a:rPr>
              <a:t>インボイス制度対策セミナー</a:t>
            </a:r>
            <a:r>
              <a:rPr lang="ja-JP" altLang="en-US" sz="1500" dirty="0">
                <a:latin typeface="+mj-ea"/>
                <a:ea typeface="+mj-ea"/>
              </a:rPr>
              <a:t>」</a:t>
            </a:r>
            <a:r>
              <a:rPr lang="ja-JP" altLang="en-US" sz="1500" b="1" dirty="0">
                <a:latin typeface="+mj-ea"/>
                <a:ea typeface="+mj-ea"/>
              </a:rPr>
              <a:t>参加申込書</a:t>
            </a:r>
            <a:endParaRPr lang="en-US" altLang="ja-JP" sz="1500" b="1" dirty="0">
              <a:latin typeface="+mj-ea"/>
              <a:ea typeface="+mj-ea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809645"/>
              </p:ext>
            </p:extLst>
          </p:nvPr>
        </p:nvGraphicFramePr>
        <p:xfrm>
          <a:off x="216364" y="9069385"/>
          <a:ext cx="7282763" cy="152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619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事業所名 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Tel :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Fax :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868"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/>
                        <a:t>住所 ： 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595">
                <a:tc>
                  <a:txBody>
                    <a:bodyPr/>
                    <a:lstStyle/>
                    <a:p>
                      <a:r>
                        <a:rPr kumimoji="1" lang="ja-JP" altLang="en-US" sz="1200" b="0" dirty="0"/>
                        <a:t>参加者氏名 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/>
                        <a:t>参加者氏名 ：</a:t>
                      </a:r>
                      <a:endParaRPr kumimoji="1" lang="en-US" altLang="ja-JP" sz="1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5" name="正方形/長方形 54"/>
          <p:cNvSpPr/>
          <p:nvPr/>
        </p:nvSpPr>
        <p:spPr>
          <a:xfrm>
            <a:off x="2014809" y="10642051"/>
            <a:ext cx="3594188" cy="157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solidFill>
                  <a:schemeClr val="tx1"/>
                </a:solidFill>
              </a:rPr>
              <a:t>※</a:t>
            </a:r>
            <a:r>
              <a:rPr lang="ja-JP" altLang="en-US" sz="800" dirty="0">
                <a:solidFill>
                  <a:schemeClr val="tx1"/>
                </a:solidFill>
              </a:rPr>
              <a:t>ご記入くださいました情報は、本セミナーの目的以外には使用いたしません。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306657" y="252111"/>
            <a:ext cx="1547780" cy="495111"/>
          </a:xfrm>
          <a:prstGeom prst="roundRect">
            <a:avLst>
              <a:gd name="adj" fmla="val 50000"/>
            </a:avLst>
          </a:prstGeom>
          <a:solidFill>
            <a:srgbClr val="4CAEE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参加費無料</a:t>
            </a:r>
            <a:endParaRPr lang="ja-JP" altLang="en-US" sz="16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DD245D92-6421-8136-0A14-6A936E3E55F5}"/>
              </a:ext>
            </a:extLst>
          </p:cNvPr>
          <p:cNvSpPr/>
          <p:nvPr/>
        </p:nvSpPr>
        <p:spPr>
          <a:xfrm>
            <a:off x="317869" y="4463650"/>
            <a:ext cx="884328" cy="338554"/>
          </a:xfrm>
          <a:prstGeom prst="rect">
            <a:avLst/>
          </a:prstGeom>
          <a:solidFill>
            <a:srgbClr val="4CAEE4"/>
          </a:solidFill>
          <a:ln>
            <a:noFill/>
          </a:ln>
        </p:spPr>
        <p:txBody>
          <a:bodyPr vert="horz"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/>
              </a:rPr>
              <a:t>日　時</a:t>
            </a:r>
            <a:endParaRPr lang="zh-CN" altLang="en-US" sz="16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A87F6D87-E475-2894-F152-1D8B989D9427}"/>
              </a:ext>
            </a:extLst>
          </p:cNvPr>
          <p:cNvSpPr/>
          <p:nvPr/>
        </p:nvSpPr>
        <p:spPr>
          <a:xfrm>
            <a:off x="1282020" y="4347901"/>
            <a:ext cx="2944202" cy="92333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ja-JP" altLang="en-US" sz="1800" dirty="0"/>
              <a:t>令和</a:t>
            </a:r>
            <a:r>
              <a:rPr lang="en-US" altLang="ja-JP" sz="1800" dirty="0"/>
              <a:t>5</a:t>
            </a:r>
            <a:r>
              <a:rPr lang="ja-JP" altLang="en-US" sz="1800" dirty="0">
                <a:effectLst/>
              </a:rPr>
              <a:t>年</a:t>
            </a:r>
            <a:r>
              <a:rPr lang="en-US" altLang="ja-JP" sz="3200" b="1" dirty="0"/>
              <a:t>1</a:t>
            </a:r>
            <a:r>
              <a:rPr lang="ja-JP" altLang="en-US" sz="3200" b="1" dirty="0"/>
              <a:t>月</a:t>
            </a:r>
            <a:r>
              <a:rPr lang="en-US" altLang="ja-JP" sz="3200" b="1" dirty="0"/>
              <a:t>20</a:t>
            </a:r>
            <a:r>
              <a:rPr lang="ja-JP" altLang="en-US" sz="3200" b="1" dirty="0"/>
              <a:t>日</a:t>
            </a:r>
            <a:r>
              <a:rPr lang="ja-JP" altLang="en-US" sz="3000" b="1" dirty="0"/>
              <a:t>㈮</a:t>
            </a:r>
            <a:endParaRPr lang="en-US" altLang="ja-JP" sz="3000" b="1" dirty="0"/>
          </a:p>
          <a:p>
            <a:pPr algn="ctr"/>
            <a:r>
              <a:rPr lang="en-US" altLang="ja-JP" sz="2200" dirty="0"/>
              <a:t>14</a:t>
            </a:r>
            <a:r>
              <a:rPr lang="ja-JP" altLang="en-US" sz="2200" dirty="0"/>
              <a:t>：</a:t>
            </a:r>
            <a:r>
              <a:rPr lang="en-US" altLang="ja-JP" sz="2200" dirty="0"/>
              <a:t>00</a:t>
            </a:r>
            <a:r>
              <a:rPr lang="ja-JP" altLang="en-US" sz="2200" dirty="0"/>
              <a:t>～</a:t>
            </a:r>
            <a:r>
              <a:rPr lang="en-US" altLang="ja-JP" sz="2200" dirty="0"/>
              <a:t>15</a:t>
            </a:r>
            <a:r>
              <a:rPr lang="ja-JP" altLang="en-US" sz="2200" dirty="0"/>
              <a:t>：</a:t>
            </a:r>
            <a:r>
              <a:rPr lang="en-US" altLang="ja-JP" sz="2200" dirty="0"/>
              <a:t>30</a:t>
            </a:r>
            <a:endParaRPr lang="zh-CN" altLang="en-US" sz="2200" dirty="0">
              <a:effectLst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13C109B3-AF6D-EC6B-A52D-A1266EA21953}"/>
              </a:ext>
            </a:extLst>
          </p:cNvPr>
          <p:cNvSpPr/>
          <p:nvPr/>
        </p:nvSpPr>
        <p:spPr>
          <a:xfrm>
            <a:off x="341711" y="5310357"/>
            <a:ext cx="877341" cy="338554"/>
          </a:xfrm>
          <a:prstGeom prst="rect">
            <a:avLst/>
          </a:prstGeom>
          <a:solidFill>
            <a:srgbClr val="4CAEE4"/>
          </a:solidFill>
          <a:ln>
            <a:noFill/>
          </a:ln>
        </p:spPr>
        <p:txBody>
          <a:bodyPr vert="horz"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会　場</a:t>
            </a:r>
            <a:endParaRPr lang="zh-CN" altLang="en-US" sz="16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C428E0-B67C-5803-0A82-7248A7959712}"/>
              </a:ext>
            </a:extLst>
          </p:cNvPr>
          <p:cNvSpPr/>
          <p:nvPr/>
        </p:nvSpPr>
        <p:spPr>
          <a:xfrm>
            <a:off x="1282020" y="5302662"/>
            <a:ext cx="2728665" cy="353943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/>
            <a:r>
              <a:rPr lang="ja-JP" altLang="en-US" sz="1500" b="1" dirty="0"/>
              <a:t>上関町総合文化センター１</a:t>
            </a:r>
            <a:r>
              <a:rPr lang="en-US" altLang="ja-JP" sz="1700" b="1" dirty="0"/>
              <a:t>F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58DBF541-D2F8-3AAD-F864-1FCD4F010F78}"/>
              </a:ext>
            </a:extLst>
          </p:cNvPr>
          <p:cNvSpPr/>
          <p:nvPr/>
        </p:nvSpPr>
        <p:spPr>
          <a:xfrm>
            <a:off x="4352153" y="4430412"/>
            <a:ext cx="828441" cy="338554"/>
          </a:xfrm>
          <a:prstGeom prst="rect">
            <a:avLst/>
          </a:prstGeom>
          <a:solidFill>
            <a:srgbClr val="4CAEE4"/>
          </a:solidFill>
          <a:ln>
            <a:noFill/>
          </a:ln>
        </p:spPr>
        <p:txBody>
          <a:bodyPr vert="horz"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対象者</a:t>
            </a:r>
            <a:endParaRPr lang="zh-CN" altLang="en-US" sz="16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3B1BB927-9D6E-782D-E2E7-18BDCE073B7F}"/>
              </a:ext>
            </a:extLst>
          </p:cNvPr>
          <p:cNvSpPr/>
          <p:nvPr/>
        </p:nvSpPr>
        <p:spPr>
          <a:xfrm>
            <a:off x="5306525" y="4392778"/>
            <a:ext cx="2218760" cy="5232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ja-JP" altLang="en-US" sz="1400" dirty="0"/>
              <a:t>商工会近隣の　</a:t>
            </a:r>
            <a:endParaRPr lang="en-US" altLang="ja-JP" sz="1400" dirty="0"/>
          </a:p>
          <a:p>
            <a:r>
              <a:rPr lang="ja-JP" altLang="en-US" sz="1400" dirty="0"/>
              <a:t>　中小企業・小規模事業者</a:t>
            </a:r>
            <a:endParaRPr lang="en-US" altLang="ja-JP" sz="1400" dirty="0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B97452ED-C2A7-BF3B-66C9-F4A8556B3568}"/>
              </a:ext>
            </a:extLst>
          </p:cNvPr>
          <p:cNvSpPr/>
          <p:nvPr/>
        </p:nvSpPr>
        <p:spPr>
          <a:xfrm>
            <a:off x="4352153" y="5286471"/>
            <a:ext cx="843631" cy="338554"/>
          </a:xfrm>
          <a:prstGeom prst="rect">
            <a:avLst/>
          </a:prstGeom>
          <a:solidFill>
            <a:srgbClr val="4CAEE4"/>
          </a:solidFill>
          <a:ln>
            <a:noFill/>
          </a:ln>
        </p:spPr>
        <p:txBody>
          <a:bodyPr vert="horz"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主　催</a:t>
            </a:r>
            <a:endParaRPr lang="zh-CN" altLang="en-US" sz="16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30D7E3DE-7EEA-3799-A501-51EEE2CB4000}"/>
              </a:ext>
            </a:extLst>
          </p:cNvPr>
          <p:cNvSpPr/>
          <p:nvPr/>
        </p:nvSpPr>
        <p:spPr>
          <a:xfrm>
            <a:off x="5324691" y="5172361"/>
            <a:ext cx="2207792" cy="5232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/>
            <a:r>
              <a:rPr lang="ja-JP" altLang="en-US" sz="1400" dirty="0"/>
              <a:t>上 関 町 商 工 会  </a:t>
            </a:r>
            <a:endParaRPr lang="en-US" altLang="ja-JP" sz="1400" dirty="0"/>
          </a:p>
          <a:p>
            <a:pPr algn="dist"/>
            <a:r>
              <a:rPr lang="ja-JP" altLang="en-US" sz="1400" dirty="0"/>
              <a:t>山口県商工会連合会 </a:t>
            </a:r>
            <a:endParaRPr lang="en-US" altLang="ja-JP" sz="1400" dirty="0"/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7B56F6B5-2D45-24BD-F911-B4BB2032DBFB}"/>
              </a:ext>
            </a:extLst>
          </p:cNvPr>
          <p:cNvSpPr/>
          <p:nvPr/>
        </p:nvSpPr>
        <p:spPr>
          <a:xfrm>
            <a:off x="515096" y="857842"/>
            <a:ext cx="872959" cy="353943"/>
          </a:xfrm>
          <a:prstGeom prst="rect">
            <a:avLst/>
          </a:prstGeom>
          <a:solidFill>
            <a:srgbClr val="4CAEE4"/>
          </a:solidFill>
          <a:ln>
            <a:noFill/>
          </a:ln>
        </p:spPr>
        <p:txBody>
          <a:bodyPr vert="horz" wrap="square">
            <a:spAutoFit/>
          </a:bodyPr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</a:rPr>
              <a:t>第 </a:t>
            </a:r>
            <a:r>
              <a:rPr lang="en-US" altLang="ja-JP" sz="1700" b="1" dirty="0">
                <a:solidFill>
                  <a:schemeClr val="bg1"/>
                </a:solidFill>
              </a:rPr>
              <a:t>2 </a:t>
            </a:r>
            <a:r>
              <a:rPr lang="ja-JP" altLang="en-US" sz="1700" b="1" dirty="0">
                <a:solidFill>
                  <a:schemeClr val="bg1"/>
                </a:solidFill>
              </a:rPr>
              <a:t>回</a:t>
            </a:r>
            <a:endParaRPr lang="zh-CN" altLang="en-US" sz="17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1273F806-78E6-8A36-E813-E2010BAA0473}"/>
              </a:ext>
            </a:extLst>
          </p:cNvPr>
          <p:cNvSpPr/>
          <p:nvPr/>
        </p:nvSpPr>
        <p:spPr>
          <a:xfrm>
            <a:off x="3887787" y="10115132"/>
            <a:ext cx="109818" cy="4101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922220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3918</TotalTime>
  <Words>352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上関町 商工会</cp:lastModifiedBy>
  <cp:revision>274</cp:revision>
  <cp:lastPrinted>2022-10-28T01:42:35Z</cp:lastPrinted>
  <dcterms:created xsi:type="dcterms:W3CDTF">2013-08-08T01:25:55Z</dcterms:created>
  <dcterms:modified xsi:type="dcterms:W3CDTF">2022-11-11T01:37:58Z</dcterms:modified>
</cp:coreProperties>
</file>